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0" r:id="rId1"/>
    <p:sldMasterId id="2147483746" r:id="rId2"/>
  </p:sldMasterIdLst>
  <p:notesMasterIdLst>
    <p:notesMasterId r:id="rId42"/>
  </p:notesMasterIdLst>
  <p:handoutMasterIdLst>
    <p:handoutMasterId r:id="rId43"/>
  </p:handoutMasterIdLst>
  <p:sldIdLst>
    <p:sldId id="438" r:id="rId3"/>
    <p:sldId id="423" r:id="rId4"/>
    <p:sldId id="383" r:id="rId5"/>
    <p:sldId id="387" r:id="rId6"/>
    <p:sldId id="420" r:id="rId7"/>
    <p:sldId id="424" r:id="rId8"/>
    <p:sldId id="428" r:id="rId9"/>
    <p:sldId id="385" r:id="rId10"/>
    <p:sldId id="416" r:id="rId11"/>
    <p:sldId id="386" r:id="rId12"/>
    <p:sldId id="417" r:id="rId13"/>
    <p:sldId id="425" r:id="rId14"/>
    <p:sldId id="421" r:id="rId15"/>
    <p:sldId id="418" r:id="rId16"/>
    <p:sldId id="427" r:id="rId17"/>
    <p:sldId id="419" r:id="rId18"/>
    <p:sldId id="390" r:id="rId19"/>
    <p:sldId id="429" r:id="rId20"/>
    <p:sldId id="437" r:id="rId21"/>
    <p:sldId id="389" r:id="rId22"/>
    <p:sldId id="430" r:id="rId23"/>
    <p:sldId id="391" r:id="rId24"/>
    <p:sldId id="431" r:id="rId25"/>
    <p:sldId id="398" r:id="rId26"/>
    <p:sldId id="432" r:id="rId27"/>
    <p:sldId id="433" r:id="rId28"/>
    <p:sldId id="392" r:id="rId29"/>
    <p:sldId id="434" r:id="rId30"/>
    <p:sldId id="394" r:id="rId31"/>
    <p:sldId id="395" r:id="rId32"/>
    <p:sldId id="404" r:id="rId33"/>
    <p:sldId id="435" r:id="rId34"/>
    <p:sldId id="410" r:id="rId35"/>
    <p:sldId id="411" r:id="rId36"/>
    <p:sldId id="405" r:id="rId37"/>
    <p:sldId id="406" r:id="rId38"/>
    <p:sldId id="414" r:id="rId39"/>
    <p:sldId id="440" r:id="rId40"/>
    <p:sldId id="426" r:id="rId41"/>
  </p:sldIdLst>
  <p:sldSz cx="12192000" cy="6858000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uverture" id="{459E2E5D-FCF9-45B0-825F-3F0E3D5542CE}">
          <p14:sldIdLst>
            <p14:sldId id="438"/>
            <p14:sldId id="423"/>
          </p14:sldIdLst>
        </p14:section>
        <p14:section name="Slides génériques" id="{AF974EF0-0F4D-465A-BF26-A8C9F9292B5D}">
          <p14:sldIdLst>
            <p14:sldId id="383"/>
            <p14:sldId id="387"/>
            <p14:sldId id="420"/>
            <p14:sldId id="424"/>
            <p14:sldId id="428"/>
            <p14:sldId id="385"/>
            <p14:sldId id="416"/>
            <p14:sldId id="386"/>
            <p14:sldId id="417"/>
            <p14:sldId id="425"/>
            <p14:sldId id="421"/>
            <p14:sldId id="418"/>
            <p14:sldId id="427"/>
            <p14:sldId id="419"/>
            <p14:sldId id="390"/>
            <p14:sldId id="429"/>
            <p14:sldId id="437"/>
            <p14:sldId id="389"/>
            <p14:sldId id="430"/>
            <p14:sldId id="391"/>
            <p14:sldId id="431"/>
            <p14:sldId id="398"/>
            <p14:sldId id="432"/>
            <p14:sldId id="433"/>
            <p14:sldId id="392"/>
            <p14:sldId id="434"/>
            <p14:sldId id="394"/>
            <p14:sldId id="395"/>
            <p14:sldId id="404"/>
            <p14:sldId id="435"/>
            <p14:sldId id="410"/>
            <p14:sldId id="411"/>
            <p14:sldId id="405"/>
            <p14:sldId id="406"/>
            <p14:sldId id="414"/>
            <p14:sldId id="440"/>
            <p14:sldId id="4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719">
          <p15:clr>
            <a:srgbClr val="A4A3A4"/>
          </p15:clr>
        </p15:guide>
        <p15:guide id="4" pos="73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MBRY SANDRINE (DRSM AUVERGNE-RHONE-ALPES)" initials="CS(A" lastIdx="1" clrIdx="0">
    <p:extLst>
      <p:ext uri="{19B8F6BF-5375-455C-9EA6-DF929625EA0E}">
        <p15:presenceInfo xmlns:p15="http://schemas.microsoft.com/office/powerpoint/2012/main" userId="S-1-5-21-221657151-1568348028-1356926495-9971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66"/>
    <a:srgbClr val="000000"/>
    <a:srgbClr val="FFFFFF"/>
    <a:srgbClr val="E715C4"/>
    <a:srgbClr val="D914E8"/>
    <a:srgbClr val="007FAD"/>
    <a:srgbClr val="008EC0"/>
    <a:srgbClr val="0070C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8" autoAdjust="0"/>
    <p:restoredTop sz="96265" autoAdjust="0"/>
  </p:normalViewPr>
  <p:slideViewPr>
    <p:cSldViewPr snapToGrid="0" showGuides="1">
      <p:cViewPr varScale="1">
        <p:scale>
          <a:sx n="103" d="100"/>
          <a:sy n="103" d="100"/>
        </p:scale>
        <p:origin x="378" y="114"/>
      </p:cViewPr>
      <p:guideLst>
        <p:guide orient="horz" pos="2160"/>
        <p:guide pos="3840"/>
        <p:guide orient="horz" pos="3719"/>
        <p:guide pos="7370"/>
      </p:guideLst>
    </p:cSldViewPr>
  </p:slideViewPr>
  <p:outlineViewPr>
    <p:cViewPr>
      <p:scale>
        <a:sx n="33" d="100"/>
        <a:sy n="33" d="100"/>
      </p:scale>
      <p:origin x="0" y="-184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-3174" y="-156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C3AB82-311C-46EA-B111-39F2FF0BC58A}" type="doc">
      <dgm:prSet loTypeId="urn:microsoft.com/office/officeart/2005/8/layout/venn2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EA876B26-5868-4CB3-8469-CD9DEF652433}">
      <dgm:prSet phldrT="[Texte]" custT="1"/>
      <dgm:spPr/>
      <dgm:t>
        <a:bodyPr/>
        <a:lstStyle/>
        <a:p>
          <a:r>
            <a:rPr lang="fr-FR" sz="1800" b="1" dirty="0" smtClean="0"/>
            <a:t>Champ de compétence</a:t>
          </a:r>
          <a:endParaRPr lang="fr-FR" sz="1800" b="1" dirty="0"/>
        </a:p>
      </dgm:t>
    </dgm:pt>
    <dgm:pt modelId="{12970BAB-DB4D-48D3-80CC-D73AD5779CE6}" type="parTrans" cxnId="{FF9226FC-3C23-473A-979A-970DFBDDE4E1}">
      <dgm:prSet/>
      <dgm:spPr/>
      <dgm:t>
        <a:bodyPr/>
        <a:lstStyle/>
        <a:p>
          <a:endParaRPr lang="fr-FR"/>
        </a:p>
      </dgm:t>
    </dgm:pt>
    <dgm:pt modelId="{E871E2F6-9B62-4B4F-80C3-05529923CBF1}" type="sibTrans" cxnId="{FF9226FC-3C23-473A-979A-970DFBDDE4E1}">
      <dgm:prSet/>
      <dgm:spPr/>
      <dgm:t>
        <a:bodyPr/>
        <a:lstStyle/>
        <a:p>
          <a:endParaRPr lang="fr-FR"/>
        </a:p>
      </dgm:t>
    </dgm:pt>
    <dgm:pt modelId="{5BAA7E96-2E25-4E3E-9826-FE0E78656E55}">
      <dgm:prSet phldrT="[Texte]" custT="1"/>
      <dgm:spPr/>
      <dgm:t>
        <a:bodyPr/>
        <a:lstStyle/>
        <a:p>
          <a:r>
            <a:rPr lang="fr-FR" sz="1800" b="1" dirty="0" smtClean="0"/>
            <a:t>Prise en charge par l’Assurance Maladie</a:t>
          </a:r>
          <a:endParaRPr lang="fr-FR" sz="1800" b="1" dirty="0"/>
        </a:p>
      </dgm:t>
    </dgm:pt>
    <dgm:pt modelId="{468073CE-7E02-4AC7-BF69-7094914F24F0}" type="parTrans" cxnId="{B759F0D5-29CA-4B26-A522-7FB057D34F47}">
      <dgm:prSet/>
      <dgm:spPr/>
      <dgm:t>
        <a:bodyPr/>
        <a:lstStyle/>
        <a:p>
          <a:endParaRPr lang="fr-FR"/>
        </a:p>
      </dgm:t>
    </dgm:pt>
    <dgm:pt modelId="{53002339-285C-4102-8E51-B587E2326A85}" type="sibTrans" cxnId="{B759F0D5-29CA-4B26-A522-7FB057D34F47}">
      <dgm:prSet/>
      <dgm:spPr/>
      <dgm:t>
        <a:bodyPr/>
        <a:lstStyle/>
        <a:p>
          <a:endParaRPr lang="fr-FR"/>
        </a:p>
      </dgm:t>
    </dgm:pt>
    <dgm:pt modelId="{C6D8E496-F711-4681-AB23-1FC91EE04DDB}" type="pres">
      <dgm:prSet presAssocID="{C8C3AB82-311C-46EA-B111-39F2FF0BC58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B3DAB26-15AA-45C0-B9B2-2FE43D4103BB}" type="pres">
      <dgm:prSet presAssocID="{C8C3AB82-311C-46EA-B111-39F2FF0BC58A}" presName="comp1" presStyleCnt="0"/>
      <dgm:spPr/>
    </dgm:pt>
    <dgm:pt modelId="{FA7A288C-773B-4A09-97C8-0D16F7B39506}" type="pres">
      <dgm:prSet presAssocID="{C8C3AB82-311C-46EA-B111-39F2FF0BC58A}" presName="circle1" presStyleLbl="node1" presStyleIdx="0" presStyleCnt="2"/>
      <dgm:spPr/>
      <dgm:t>
        <a:bodyPr/>
        <a:lstStyle/>
        <a:p>
          <a:endParaRPr lang="fr-FR"/>
        </a:p>
      </dgm:t>
    </dgm:pt>
    <dgm:pt modelId="{BF7098DB-C011-4120-B4DA-C5ABEFF0F937}" type="pres">
      <dgm:prSet presAssocID="{C8C3AB82-311C-46EA-B111-39F2FF0BC58A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B52E1C-246E-4CBE-94FD-9A28469960DF}" type="pres">
      <dgm:prSet presAssocID="{C8C3AB82-311C-46EA-B111-39F2FF0BC58A}" presName="comp2" presStyleCnt="0"/>
      <dgm:spPr/>
    </dgm:pt>
    <dgm:pt modelId="{4155C577-79EC-4A65-9500-ED8CA7C9FF0D}" type="pres">
      <dgm:prSet presAssocID="{C8C3AB82-311C-46EA-B111-39F2FF0BC58A}" presName="circle2" presStyleLbl="node1" presStyleIdx="1" presStyleCnt="2"/>
      <dgm:spPr/>
      <dgm:t>
        <a:bodyPr/>
        <a:lstStyle/>
        <a:p>
          <a:endParaRPr lang="fr-FR"/>
        </a:p>
      </dgm:t>
    </dgm:pt>
    <dgm:pt modelId="{446AD3C0-24D3-4A04-A5B0-872DB0F489A8}" type="pres">
      <dgm:prSet presAssocID="{C8C3AB82-311C-46EA-B111-39F2FF0BC58A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72BD73A-6B6F-4487-B045-B0379045C9E6}" type="presOf" srcId="{EA876B26-5868-4CB3-8469-CD9DEF652433}" destId="{FA7A288C-773B-4A09-97C8-0D16F7B39506}" srcOrd="0" destOrd="0" presId="urn:microsoft.com/office/officeart/2005/8/layout/venn2"/>
    <dgm:cxn modelId="{D890C424-4D65-4AAC-8DC5-CF17D5734CE9}" type="presOf" srcId="{EA876B26-5868-4CB3-8469-CD9DEF652433}" destId="{BF7098DB-C011-4120-B4DA-C5ABEFF0F937}" srcOrd="1" destOrd="0" presId="urn:microsoft.com/office/officeart/2005/8/layout/venn2"/>
    <dgm:cxn modelId="{D43425CC-2557-4B2F-8FD8-4AB7D0AF7979}" type="presOf" srcId="{5BAA7E96-2E25-4E3E-9826-FE0E78656E55}" destId="{4155C577-79EC-4A65-9500-ED8CA7C9FF0D}" srcOrd="0" destOrd="0" presId="urn:microsoft.com/office/officeart/2005/8/layout/venn2"/>
    <dgm:cxn modelId="{CAE3054B-A8A5-44DD-A205-1F8B1155F0D5}" type="presOf" srcId="{C8C3AB82-311C-46EA-B111-39F2FF0BC58A}" destId="{C6D8E496-F711-4681-AB23-1FC91EE04DDB}" srcOrd="0" destOrd="0" presId="urn:microsoft.com/office/officeart/2005/8/layout/venn2"/>
    <dgm:cxn modelId="{FF9226FC-3C23-473A-979A-970DFBDDE4E1}" srcId="{C8C3AB82-311C-46EA-B111-39F2FF0BC58A}" destId="{EA876B26-5868-4CB3-8469-CD9DEF652433}" srcOrd="0" destOrd="0" parTransId="{12970BAB-DB4D-48D3-80CC-D73AD5779CE6}" sibTransId="{E871E2F6-9B62-4B4F-80C3-05529923CBF1}"/>
    <dgm:cxn modelId="{B759F0D5-29CA-4B26-A522-7FB057D34F47}" srcId="{C8C3AB82-311C-46EA-B111-39F2FF0BC58A}" destId="{5BAA7E96-2E25-4E3E-9826-FE0E78656E55}" srcOrd="1" destOrd="0" parTransId="{468073CE-7E02-4AC7-BF69-7094914F24F0}" sibTransId="{53002339-285C-4102-8E51-B587E2326A85}"/>
    <dgm:cxn modelId="{E30B7CB6-24BB-476B-BDE0-BEF15648D46C}" type="presOf" srcId="{5BAA7E96-2E25-4E3E-9826-FE0E78656E55}" destId="{446AD3C0-24D3-4A04-A5B0-872DB0F489A8}" srcOrd="1" destOrd="0" presId="urn:microsoft.com/office/officeart/2005/8/layout/venn2"/>
    <dgm:cxn modelId="{2943575A-FEB3-4C45-9AB4-F5C289936CBC}" type="presParOf" srcId="{C6D8E496-F711-4681-AB23-1FC91EE04DDB}" destId="{EB3DAB26-15AA-45C0-B9B2-2FE43D4103BB}" srcOrd="0" destOrd="0" presId="urn:microsoft.com/office/officeart/2005/8/layout/venn2"/>
    <dgm:cxn modelId="{177754E7-E6F1-44EC-B62B-005341EC88BF}" type="presParOf" srcId="{EB3DAB26-15AA-45C0-B9B2-2FE43D4103BB}" destId="{FA7A288C-773B-4A09-97C8-0D16F7B39506}" srcOrd="0" destOrd="0" presId="urn:microsoft.com/office/officeart/2005/8/layout/venn2"/>
    <dgm:cxn modelId="{2155680F-8D5E-4AF8-96C5-DCC88517657C}" type="presParOf" srcId="{EB3DAB26-15AA-45C0-B9B2-2FE43D4103BB}" destId="{BF7098DB-C011-4120-B4DA-C5ABEFF0F937}" srcOrd="1" destOrd="0" presId="urn:microsoft.com/office/officeart/2005/8/layout/venn2"/>
    <dgm:cxn modelId="{EA0DBBF1-B8D2-4A69-B0BC-552114316B0C}" type="presParOf" srcId="{C6D8E496-F711-4681-AB23-1FC91EE04DDB}" destId="{95B52E1C-246E-4CBE-94FD-9A28469960DF}" srcOrd="1" destOrd="0" presId="urn:microsoft.com/office/officeart/2005/8/layout/venn2"/>
    <dgm:cxn modelId="{3D250EE3-05AF-4C36-B5C8-4B11D9B05AE1}" type="presParOf" srcId="{95B52E1C-246E-4CBE-94FD-9A28469960DF}" destId="{4155C577-79EC-4A65-9500-ED8CA7C9FF0D}" srcOrd="0" destOrd="0" presId="urn:microsoft.com/office/officeart/2005/8/layout/venn2"/>
    <dgm:cxn modelId="{0A88A2CC-0C84-44A5-86F0-6BEB1B0EC49A}" type="presParOf" srcId="{95B52E1C-246E-4CBE-94FD-9A28469960DF}" destId="{446AD3C0-24D3-4A04-A5B0-872DB0F489A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A288C-773B-4A09-97C8-0D16F7B39506}">
      <dsp:nvSpPr>
        <dsp:cNvPr id="0" name=""/>
        <dsp:cNvSpPr/>
      </dsp:nvSpPr>
      <dsp:spPr>
        <a:xfrm>
          <a:off x="829226" y="0"/>
          <a:ext cx="3989345" cy="398934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Champ de compétence</a:t>
          </a:r>
          <a:endParaRPr lang="fr-FR" sz="1800" b="1" kern="1200" dirty="0"/>
        </a:p>
      </dsp:txBody>
      <dsp:txXfrm>
        <a:off x="1776696" y="299200"/>
        <a:ext cx="2094406" cy="678188"/>
      </dsp:txXfrm>
    </dsp:sp>
    <dsp:sp modelId="{4155C577-79EC-4A65-9500-ED8CA7C9FF0D}">
      <dsp:nvSpPr>
        <dsp:cNvPr id="0" name=""/>
        <dsp:cNvSpPr/>
      </dsp:nvSpPr>
      <dsp:spPr>
        <a:xfrm>
          <a:off x="1327895" y="997336"/>
          <a:ext cx="2992008" cy="2992008"/>
        </a:xfrm>
        <a:prstGeom prst="ellipse">
          <a:avLst/>
        </a:prstGeom>
        <a:solidFill>
          <a:schemeClr val="accent3">
            <a:hueOff val="5373764"/>
            <a:satOff val="-62978"/>
            <a:lumOff val="1999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Prise en charge par l’Assurance Maladie</a:t>
          </a:r>
          <a:endParaRPr lang="fr-FR" sz="1800" b="1" kern="1200" dirty="0"/>
        </a:p>
      </dsp:txBody>
      <dsp:txXfrm>
        <a:off x="1766064" y="1745338"/>
        <a:ext cx="2115669" cy="14960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CC9FEC9-2CDD-134F-840A-8F57484A29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13CF4C-D8D8-324F-AFA7-772950C224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B692F-B762-CF4B-A8A8-22AAB26BA03B}" type="datetimeFigureOut">
              <a:rPr lang="fr-FR" smtClean="0"/>
              <a:t>11/02/2025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C31A6AC-A6A7-3248-B6E6-95946088A4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802CA66-22E3-C34E-89C6-B4B2A67C39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41BAA-598B-594C-8490-B89944D016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620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3A9EE-EAD2-0C48-AEF4-C2D4DC6DFEA0}" type="datetimeFigureOut">
              <a:rPr lang="fr-FR" smtClean="0"/>
              <a:t>11/02/2025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3AB8B-6D17-C244-B144-C2D3D1B3AB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59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Préciser également que</a:t>
            </a:r>
            <a:r>
              <a:rPr lang="fr-FR" baseline="0" dirty="0" smtClean="0"/>
              <a:t> le support sera mis à disposition par la suite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782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Dr Sophie SERRANO RIFFARD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26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Dr Sophie SERRANO RIFFARD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157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Dr Sophie SERRANO RIFFARD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051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Dr Sophie SERRANO RIFFARD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2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Dr Sophie SERRANO RIFFARD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6109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Dr Sophie SERRANO RIFFARD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831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Dr Olivier LEVY-NEUMAND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7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Dr Olivier LEVY-NEUMAND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684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Dr Olivier LEVY-NEUMAND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5608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Dr Olivier LEVY-NEUMAND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437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0748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Dr Olivier LEVY-NEUMAND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511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Dr Olivier LEVY-NEUMAND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3156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Dr Olivier LEVY-NEUMAND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4794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Dr Olivier LEVY-NEUMAND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54148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Dr Olivier LEVY-NEUMAND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0508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Dr Olivier LEVY-NEUMAND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29475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Dr Olivier LEVY-NEUMAND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67006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Dr Olivier LEVY-NEUMAND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649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Dr Olivier LEVY-NEUMAND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0725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Dr Olivier LEVY-NEUMAND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98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Anne LAURENS</a:t>
            </a:r>
            <a:r>
              <a:rPr lang="fr-FR" baseline="0" dirty="0" smtClean="0"/>
              <a:t>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89147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Dr Olivier LEVY-NEUMAND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2262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Dr Olivier LEVY-NEUMAND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1151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Dr Olivier LEVY-NEUMAND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55309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Dr Olivier LEVY-NEUMAND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2348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Dr Olivier LEVY-NEUMAND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1757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Dr Olivier LEVY-NEUMAND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0618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QR Cédric Hors</a:t>
            </a:r>
            <a:r>
              <a:rPr lang="fr-FR" baseline="0" dirty="0" smtClean="0"/>
              <a:t> AMM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6445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Anne LAURENS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4229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Dr Sophie SERRANO RIFFARD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69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Dr Sophie SERRANO RIFFARD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897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Dr Sophie SERRANO RIFFARD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663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Cécile PERNIN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319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Dr Olivier LEVY-NEUMAND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6090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1 CNAM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07201" y="2188868"/>
            <a:ext cx="11178000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pic>
        <p:nvPicPr>
          <p:cNvPr id="6" name="Image 5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6C1F8D08-6EB0-422B-93A1-7AFDDC66FE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22" name="Titre 1">
            <a:extLst>
              <a:ext uri="{FF2B5EF4-FFF2-40B4-BE49-F238E27FC236}">
                <a16:creationId xmlns:a16="http://schemas.microsoft.com/office/drawing/2014/main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1" y="2188868"/>
            <a:ext cx="11193074" cy="4157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899487" y="6372000"/>
            <a:ext cx="1800000" cy="288000"/>
          </a:xfrm>
        </p:spPr>
        <p:txBody>
          <a:bodyPr/>
          <a:lstStyle/>
          <a:p>
            <a:fld id="{DCAEBB79-23AA-4066-AC09-D25D3698C00F}" type="datetime1">
              <a:rPr lang="fr-FR" smtClean="0"/>
              <a:t>11/02/2025</a:t>
            </a:fld>
            <a:endParaRPr lang="fr-FR" dirty="0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36518" y="5031320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389120" y="5943568"/>
            <a:ext cx="7276241" cy="38689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4098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82903"/>
            <a:ext cx="11186809" cy="5406942"/>
          </a:xfrm>
          <a:prstGeom prst="rect">
            <a:avLst/>
          </a:prstGeom>
          <a:solidFill>
            <a:schemeClr val="tx1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68705"/>
            <a:ext cx="1080000" cy="55273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76893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5873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76893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737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chemeClr val="tx2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198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chemeClr val="accent1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062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chemeClr val="accent2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3558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chemeClr val="accent4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8366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4080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575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1860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6570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397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2 CNAM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375" y="2188868"/>
            <a:ext cx="5247825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5930575" cy="4157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214CBAB6-9F20-4F02-8F01-D98AD67F3032}" type="datetime1">
              <a:rPr lang="fr-FR" smtClean="0"/>
              <a:t>11/02/2025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9" y="4989120"/>
            <a:ext cx="5724394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951828" y="5987313"/>
            <a:ext cx="6748047" cy="32908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3247699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DE LA SOUS-PARTIE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4973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0604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3011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26316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11038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99524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B4DC679-F54F-4846-9912-E80DB1F86B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3928303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8C1329A-664A-4E28-B644-3636A328F3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384524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D3E7924-C220-48DB-B1CD-419E698875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1387982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207AD3-6204-4D1E-AD96-6CDC41E3A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1133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3 CNAM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11178400" cy="4157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44842434-99BE-42DC-B9C0-8AD2A5CEC81F}" type="datetime1">
              <a:rPr lang="fr-FR" smtClean="0"/>
              <a:t>11/02/2025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867422" y="5971703"/>
            <a:ext cx="6797939" cy="31655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8899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C7CDFE-DF95-4CA3-98A5-7BD20AEBF1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53228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30FA6ADF-24F5-4136-844C-F6784D4250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54329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ADE6774-34F3-49AC-A02F-D0366059DC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47403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D662AE38-9407-4D2E-9CC9-7BB7DE4592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87679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4C16A07E-A0DC-4D23-A540-5B576EF46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61" y="2087563"/>
            <a:ext cx="5220000" cy="381635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94400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9584039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5369632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16696992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37036099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192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332772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°1 CNAM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EA28011-C0C0-F648-8291-02F48A1D57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752" y="-49428"/>
            <a:ext cx="7587938" cy="230400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07201" y="2188868"/>
            <a:ext cx="11178000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1" y="2188868"/>
            <a:ext cx="6840000" cy="4157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899487" y="6372000"/>
            <a:ext cx="1800000" cy="288000"/>
          </a:xfrm>
        </p:spPr>
        <p:txBody>
          <a:bodyPr/>
          <a:lstStyle/>
          <a:p>
            <a:fld id="{D51F2E50-8758-415E-943F-4680EA4492A4}" type="datetime1">
              <a:rPr lang="fr-FR" smtClean="0"/>
              <a:t>11/02/2025</a:t>
            </a:fld>
            <a:endParaRPr lang="fr-FR" dirty="0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62389" y="5999839"/>
            <a:ext cx="5688904" cy="324263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490466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761F1608-1EEB-E647-B6C1-A92DFDEACC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12396C78-3A19-AA4A-BA82-771000D34A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EC2BF74E-545A-A440-902F-FA50E56110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42290876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F2F5452A-EA35-364C-871A-EF7CC620C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826E2E5D-419D-F744-910A-52FB82C616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822EADD7-9147-EC4B-B04B-311375EF40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5667015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21928D4E-4DC9-7743-8E29-22CA76F8BA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5C896D7-F7BF-3B45-9D73-EEF39DDECB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971C6247-F563-9D41-B02F-4C097708A1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3791813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2F079DAE-8087-FE48-B24F-3114264C0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F615992A-2E96-9841-A17D-A1581687B4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2B4AA268-8909-0A46-B5FD-C7B5494FB6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2074804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36C85B24-1F14-2A46-91FC-0B7FC6738D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4E46A9B-34F6-7B44-BE45-AAEC5E454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F853C672-16A4-9247-B4D1-3250EC9707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42293195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0D333F6-48EC-8A4C-A930-531E2DE5E3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301" y="1437861"/>
            <a:ext cx="50599" cy="134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9F24CBFD-D250-A846-8089-C12AD963658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16013" y="1438275"/>
            <a:ext cx="7156450" cy="1343025"/>
          </a:xfrm>
          <a:prstGeom prst="rect">
            <a:avLst/>
          </a:prstGeom>
        </p:spPr>
        <p:txBody>
          <a:bodyPr/>
          <a:lstStyle>
            <a:lvl1pPr>
              <a:defRPr sz="36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053A370-BCB9-F741-B757-FB3ED04A0B7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16013" y="3747290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DDEF4A67-CF56-D046-AA7C-7AF35FFB01E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92341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E702EB90-1B53-5B40-B4D8-18EFA76786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668669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41079508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857ABE3-D041-499B-AACC-0A46A74B1750}" type="datetime1">
              <a:rPr lang="fr-FR" altLang="fr-FR" smtClean="0"/>
              <a:t>11/02/2025</a:t>
            </a:fld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F73FC9E-07D0-4BFD-AF27-950AF641188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547226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1 CNAM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07201" y="2188868"/>
            <a:ext cx="11178000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C1F8D08-6EB0-422B-93A1-7AFDDC66FE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22" name="Titre 1">
            <a:extLst>
              <a:ext uri="{FF2B5EF4-FFF2-40B4-BE49-F238E27FC236}">
                <a16:creationId xmlns:a16="http://schemas.microsoft.com/office/drawing/2014/main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1" y="2188868"/>
            <a:ext cx="11193074" cy="4157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899487" y="6372000"/>
            <a:ext cx="1800000" cy="288000"/>
          </a:xfrm>
        </p:spPr>
        <p:txBody>
          <a:bodyPr/>
          <a:lstStyle/>
          <a:p>
            <a:fld id="{CD45B66B-5B0A-4D80-901F-0CECB4BDEF14}" type="datetime1">
              <a:rPr lang="fr-FR" smtClean="0">
                <a:solidFill>
                  <a:srgbClr val="0C419A"/>
                </a:solidFill>
              </a:rPr>
              <a:t>11/02/2025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36518" y="5031320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389120" y="5943568"/>
            <a:ext cx="7276241" cy="38689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35036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2 CNAM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375" y="2188868"/>
            <a:ext cx="5247825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5930575" cy="4157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F0178F2E-AA62-454D-B871-25D79721BBF1}" type="datetime1">
              <a:rPr lang="fr-FR" smtClean="0">
                <a:solidFill>
                  <a:srgbClr val="0C419A"/>
                </a:solidFill>
              </a:rPr>
              <a:t>11/02/2025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9" y="4989120"/>
            <a:ext cx="5724394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951828" y="5987313"/>
            <a:ext cx="6748047" cy="32908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30084285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3 CNAM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11178400" cy="4157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AD4936AD-FB71-4C25-8F59-56AFCA9D9D07}" type="datetime1">
              <a:rPr lang="fr-FR" smtClean="0">
                <a:solidFill>
                  <a:srgbClr val="0C419A"/>
                </a:solidFill>
              </a:rPr>
              <a:t>11/02/2025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867422" y="5971703"/>
            <a:ext cx="6797939" cy="31655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3254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°2 CNAM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375" y="2188868"/>
            <a:ext cx="5247825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5930575" cy="4157999"/>
          </a:xfrm>
          <a:prstGeom prst="rect">
            <a:avLst/>
          </a:prstGeom>
          <a:solidFill>
            <a:schemeClr val="tx2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4A416429-A21E-4631-8D3D-CE6E6A938885}" type="datetime1">
              <a:rPr lang="fr-FR" smtClean="0"/>
              <a:t>11/02/2025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9" y="4834372"/>
            <a:ext cx="5724394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51561" y="6001381"/>
            <a:ext cx="5688904" cy="32426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6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016652D-7AC7-B847-9586-4DBCD1C31C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752" y="-49428"/>
            <a:ext cx="7587938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651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1 CN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07201" y="2188868"/>
            <a:ext cx="11178000" cy="41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1" y="2188868"/>
            <a:ext cx="6840000" cy="4157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C2A44311-ADAD-42A8-AFC0-A1A43657A2BB}" type="datetime1">
              <a:rPr lang="fr-FR" smtClean="0">
                <a:solidFill>
                  <a:srgbClr val="0C419A"/>
                </a:solidFill>
              </a:rPr>
              <a:t>11/02/2025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A1EADFE3-19F3-A24F-BA85-F0DD746D121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506801" y="336883"/>
            <a:ext cx="7385915" cy="168442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Logo Organisme</a:t>
            </a:r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62389" y="5999839"/>
            <a:ext cx="5688904" cy="324263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14360632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2 CN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375" y="2188868"/>
            <a:ext cx="5247825" cy="41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5930575" cy="4157999"/>
          </a:xfrm>
          <a:prstGeom prst="rect">
            <a:avLst/>
          </a:prstGeom>
          <a:solidFill>
            <a:schemeClr val="accent4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1FA21F86-A4E2-42FB-A4EF-228C96466AD8}" type="datetime1">
              <a:rPr lang="fr-FR" smtClean="0">
                <a:solidFill>
                  <a:srgbClr val="0C419A"/>
                </a:solidFill>
              </a:rPr>
              <a:t>11/02/2025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7" name="Espace réservé pour une image  2">
            <a:extLst>
              <a:ext uri="{FF2B5EF4-FFF2-40B4-BE49-F238E27FC236}">
                <a16:creationId xmlns:a16="http://schemas.microsoft.com/office/drawing/2014/main" id="{45636969-196D-9944-A942-B6A2D9480C96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506801" y="336883"/>
            <a:ext cx="7385915" cy="168442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Logo Organisme</a:t>
            </a:r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9" y="4834372"/>
            <a:ext cx="5724394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75385" y="6001381"/>
            <a:ext cx="6424490" cy="3290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02820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3 CN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11178400" cy="4157999"/>
          </a:xfrm>
          <a:prstGeom prst="rect">
            <a:avLst/>
          </a:prstGeom>
          <a:solidFill>
            <a:schemeClr val="accent4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0AC4D68C-4E83-406E-A8A8-FA72A6015897}" type="datetime1">
              <a:rPr lang="fr-FR" smtClean="0">
                <a:solidFill>
                  <a:srgbClr val="0C419A"/>
                </a:solidFill>
              </a:rPr>
              <a:t>11/02/2025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5" name="Espace réservé pour une image  2">
            <a:extLst>
              <a:ext uri="{FF2B5EF4-FFF2-40B4-BE49-F238E27FC236}">
                <a16:creationId xmlns:a16="http://schemas.microsoft.com/office/drawing/2014/main" id="{859698BC-337F-3746-A8D1-B5CB5222645C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506801" y="336883"/>
            <a:ext cx="7385915" cy="168442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Logo Organisme</a:t>
            </a:r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979963" y="5946118"/>
            <a:ext cx="6685398" cy="35621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35000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82903"/>
            <a:ext cx="11186809" cy="5406942"/>
          </a:xfrm>
          <a:prstGeom prst="rect">
            <a:avLst/>
          </a:prstGeom>
          <a:solidFill>
            <a:schemeClr val="tx1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68705"/>
            <a:ext cx="1080000" cy="55273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76893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5873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76893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‹N°›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67135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chemeClr val="tx2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‹N°›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63238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chemeClr val="accent1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‹N°›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03234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chemeClr val="accent2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‹N°›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03630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chemeClr val="accent4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‹N°›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24235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‹N°›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45130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‹N°›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1130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°3 CNAM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11178400" cy="4157999"/>
          </a:xfrm>
          <a:prstGeom prst="rect">
            <a:avLst/>
          </a:prstGeom>
          <a:solidFill>
            <a:schemeClr val="tx2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9D334A6F-5818-4AF2-8B4B-3FC4D93D8DFA}" type="datetime1">
              <a:rPr lang="fr-FR" smtClean="0"/>
              <a:t>11/02/2025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62389" y="6013907"/>
            <a:ext cx="5688904" cy="32426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6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669554B-24A3-6E4A-BF99-164EAC0086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752" y="-49428"/>
            <a:ext cx="7587938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399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‹N°›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09605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‹N°›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86413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‹N°›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5456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DE LA SOUS-PARTIE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‹N°›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25504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‹N°›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4228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‹N°›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32794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‹N°›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44296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‹N°›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90346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‹N°›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3859531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B4DC679-F54F-4846-9912-E80DB1F86B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‹N°›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15811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1 CN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07201" y="2188868"/>
            <a:ext cx="11178000" cy="41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1" y="2188868"/>
            <a:ext cx="6840000" cy="4157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039F77CA-C098-4ABC-B9A1-EE7F3092B0D0}" type="datetime1">
              <a:rPr lang="fr-FR" smtClean="0"/>
              <a:t>11/02/2025</a:t>
            </a:fld>
            <a:endParaRPr lang="fr-FR" dirty="0"/>
          </a:p>
        </p:txBody>
      </p:sp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A1EADFE3-19F3-A24F-BA85-F0DD746D121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506801" y="336883"/>
            <a:ext cx="7385915" cy="168442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Logo Organisme</a:t>
            </a:r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62389" y="5999839"/>
            <a:ext cx="5688904" cy="324263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6204699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8C1329A-664A-4E28-B644-3636A328F3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‹N°›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3710359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D3E7924-C220-48DB-B1CD-419E698875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‹N°›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3486672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‹N°›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207AD3-6204-4D1E-AD96-6CDC41E3A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7827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‹N°›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C7CDFE-DF95-4CA3-98A5-7BD20AEBF1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72267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‹N°›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30FA6ADF-24F5-4136-844C-F6784D4250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09538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‹N°›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ADE6774-34F3-49AC-A02F-D0366059DC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55538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‹N°›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D662AE38-9407-4D2E-9CC9-7BB7DE4592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94317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‹N°›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4C16A07E-A0DC-4D23-A540-5B576EF46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61" y="2087563"/>
            <a:ext cx="5220000" cy="381635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1112844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‹N°›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4745648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‹N°›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115965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2 CN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375" y="2188868"/>
            <a:ext cx="5247825" cy="41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5930575" cy="4157999"/>
          </a:xfrm>
          <a:prstGeom prst="rect">
            <a:avLst/>
          </a:prstGeom>
          <a:solidFill>
            <a:schemeClr val="accent4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A02C16BA-BF6A-4ABA-ADF9-9C0F2829AFC2}" type="datetime1">
              <a:rPr lang="fr-FR" smtClean="0"/>
              <a:t>11/02/2025</a:t>
            </a:fld>
            <a:endParaRPr lang="fr-FR" dirty="0"/>
          </a:p>
        </p:txBody>
      </p:sp>
      <p:sp>
        <p:nvSpPr>
          <p:cNvPr id="7" name="Espace réservé pour une image  2">
            <a:extLst>
              <a:ext uri="{FF2B5EF4-FFF2-40B4-BE49-F238E27FC236}">
                <a16:creationId xmlns:a16="http://schemas.microsoft.com/office/drawing/2014/main" id="{45636969-196D-9944-A942-B6A2D9480C96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506801" y="336883"/>
            <a:ext cx="7385915" cy="168442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Logo Organisme</a:t>
            </a:r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9" y="4834372"/>
            <a:ext cx="5724394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75385" y="6001381"/>
            <a:ext cx="6424490" cy="3290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22386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‹N°›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1972745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‹N°›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12359003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‹N°›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192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1160759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‹N°›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761F1608-1EEB-E647-B6C1-A92DFDEACC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12396C78-3A19-AA4A-BA82-771000D34A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EC2BF74E-545A-A440-902F-FA50E56110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6312187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‹N°›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F2F5452A-EA35-364C-871A-EF7CC620C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826E2E5D-419D-F744-910A-52FB82C616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822EADD7-9147-EC4B-B04B-311375EF40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7213576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‹N°›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21928D4E-4DC9-7743-8E29-22CA76F8BA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5C896D7-F7BF-3B45-9D73-EEF39DDECB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971C6247-F563-9D41-B02F-4C097708A1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1536259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‹N°›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2F079DAE-8087-FE48-B24F-3114264C0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F615992A-2E96-9841-A17D-A1581687B4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2B4AA268-8909-0A46-B5FD-C7B5494FB6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14277510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‹N°›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36C85B24-1F14-2A46-91FC-0B7FC6738D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4E46A9B-34F6-7B44-BE45-AAEC5E454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F853C672-16A4-9247-B4D1-3250EC9707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9352763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‹N°›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0D333F6-48EC-8A4C-A930-531E2DE5E3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301" y="1437861"/>
            <a:ext cx="50599" cy="134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9F24CBFD-D250-A846-8089-C12AD963658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16013" y="1438275"/>
            <a:ext cx="7156450" cy="1343025"/>
          </a:xfrm>
          <a:prstGeom prst="rect">
            <a:avLst/>
          </a:prstGeom>
        </p:spPr>
        <p:txBody>
          <a:bodyPr/>
          <a:lstStyle>
            <a:lvl1pPr>
              <a:defRPr sz="36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053A370-BCB9-F741-B757-FB3ED04A0B7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16013" y="3747290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DDEF4A67-CF56-D046-AA7C-7AF35FFB01E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92341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E702EB90-1B53-5B40-B4D8-18EFA76786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668669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3197150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3094" y="2087730"/>
            <a:ext cx="10421565" cy="3766660"/>
          </a:xfrm>
        </p:spPr>
        <p:txBody>
          <a:bodyPr/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0" indent="144000">
              <a:spcAft>
                <a:spcPts val="800"/>
              </a:spcAft>
              <a:buClr>
                <a:schemeClr val="tx2"/>
              </a:buClr>
              <a:buFont typeface="Symbol" panose="05050102010706020507" pitchFamily="18" charset="2"/>
              <a:buChar char=""/>
              <a:defRPr b="1"/>
            </a:lvl2pPr>
            <a:lvl3pPr>
              <a:spcAft>
                <a:spcPts val="600"/>
              </a:spcAft>
              <a:defRPr sz="1600" b="0"/>
            </a:lvl3pPr>
            <a:lvl4pPr>
              <a:defRPr sz="1400" b="1"/>
            </a:lvl4pPr>
            <a:lvl5pPr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88602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3 CN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11178400" cy="4157999"/>
          </a:xfrm>
          <a:prstGeom prst="rect">
            <a:avLst/>
          </a:prstGeom>
          <a:solidFill>
            <a:schemeClr val="accent4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EA59B5F1-E49A-41A8-8C90-63C9638966B3}" type="datetime1">
              <a:rPr lang="fr-FR" smtClean="0"/>
              <a:t>11/02/2025</a:t>
            </a:fld>
            <a:endParaRPr lang="fr-FR" dirty="0"/>
          </a:p>
        </p:txBody>
      </p:sp>
      <p:sp>
        <p:nvSpPr>
          <p:cNvPr id="5" name="Espace réservé pour une image  2">
            <a:extLst>
              <a:ext uri="{FF2B5EF4-FFF2-40B4-BE49-F238E27FC236}">
                <a16:creationId xmlns:a16="http://schemas.microsoft.com/office/drawing/2014/main" id="{859698BC-337F-3746-A8D1-B5CB5222645C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506801" y="336883"/>
            <a:ext cx="7385915" cy="168442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Logo Organisme</a:t>
            </a:r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979963" y="5946118"/>
            <a:ext cx="6685398" cy="35621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84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9" Type="http://schemas.openxmlformats.org/officeDocument/2006/relationships/slideLayout" Target="../slideLayouts/slideLayout85.xml"/><Relationship Id="rId21" Type="http://schemas.openxmlformats.org/officeDocument/2006/relationships/slideLayout" Target="../slideLayouts/slideLayout67.xml"/><Relationship Id="rId34" Type="http://schemas.openxmlformats.org/officeDocument/2006/relationships/slideLayout" Target="../slideLayouts/slideLayout80.xml"/><Relationship Id="rId42" Type="http://schemas.openxmlformats.org/officeDocument/2006/relationships/slideLayout" Target="../slideLayouts/slideLayout88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5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32" Type="http://schemas.openxmlformats.org/officeDocument/2006/relationships/slideLayout" Target="../slideLayouts/slideLayout78.xml"/><Relationship Id="rId37" Type="http://schemas.openxmlformats.org/officeDocument/2006/relationships/slideLayout" Target="../slideLayouts/slideLayout83.xml"/><Relationship Id="rId40" Type="http://schemas.openxmlformats.org/officeDocument/2006/relationships/slideLayout" Target="../slideLayouts/slideLayout86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4.xml"/><Relationship Id="rId36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31" Type="http://schemas.openxmlformats.org/officeDocument/2006/relationships/slideLayout" Target="../slideLayouts/slideLayout77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Relationship Id="rId30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81.xml"/><Relationship Id="rId43" Type="http://schemas.openxmlformats.org/officeDocument/2006/relationships/slideLayout" Target="../slideLayouts/slideLayout89.xml"/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33" Type="http://schemas.openxmlformats.org/officeDocument/2006/relationships/slideLayout" Target="../slideLayouts/slideLayout79.xml"/><Relationship Id="rId38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66.xml"/><Relationship Id="rId41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8E264B87-B7E8-47BF-BC87-2D2E37668E67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9595390" y="5907628"/>
            <a:ext cx="2099671" cy="961074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3095" y="6229647"/>
            <a:ext cx="1800000" cy="288000"/>
          </a:xfrm>
          <a:prstGeom prst="rect">
            <a:avLst/>
          </a:prstGeom>
        </p:spPr>
        <p:txBody>
          <a:bodyPr vert="horz" lIns="91440" tIns="45720" rIns="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794E0C5-4AEE-4CB5-9839-87F9F2393BFF}" type="datetime1">
              <a:rPr lang="fr-FR" smtClean="0"/>
              <a:t>11/02/2025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5144D2C-A2A5-B94C-B384-9177ADFC1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D6D73F9-492D-4585-A4AD-255F5B73B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3095" y="2087731"/>
            <a:ext cx="10421565" cy="37800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3"/>
            <a:endParaRPr lang="fr-FR" dirty="0"/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165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14" r:id="rId25"/>
    <p:sldLayoutId id="2147483715" r:id="rId26"/>
    <p:sldLayoutId id="2147483716" r:id="rId27"/>
    <p:sldLayoutId id="2147483717" r:id="rId28"/>
    <p:sldLayoutId id="2147483718" r:id="rId29"/>
    <p:sldLayoutId id="2147483719" r:id="rId30"/>
    <p:sldLayoutId id="2147483720" r:id="rId31"/>
    <p:sldLayoutId id="2147483721" r:id="rId32"/>
    <p:sldLayoutId id="2147483722" r:id="rId33"/>
    <p:sldLayoutId id="2147483723" r:id="rId34"/>
    <p:sldLayoutId id="2147483724" r:id="rId35"/>
    <p:sldLayoutId id="2147483725" r:id="rId36"/>
    <p:sldLayoutId id="2147483726" r:id="rId37"/>
    <p:sldLayoutId id="2147483727" r:id="rId38"/>
    <p:sldLayoutId id="2147483728" r:id="rId39"/>
    <p:sldLayoutId id="2147483729" r:id="rId40"/>
    <p:sldLayoutId id="2147483730" r:id="rId41"/>
    <p:sldLayoutId id="2147483731" r:id="rId42"/>
    <p:sldLayoutId id="2147483732" r:id="rId43"/>
    <p:sldLayoutId id="2147483733" r:id="rId44"/>
    <p:sldLayoutId id="2147483734" r:id="rId45"/>
    <p:sldLayoutId id="2147483792" r:id="rId4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2"/>
        </a:buClr>
        <a:buFont typeface="Symbol" panose="05050102010706020507" pitchFamily="18" charset="2"/>
        <a:buNone/>
        <a:defRPr sz="20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174625" indent="-174625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600" b="1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4150" algn="l" defTabSz="914400" rtl="0" eaLnBrk="1" latinLnBrk="0" hangingPunct="1">
        <a:lnSpc>
          <a:spcPct val="110000"/>
        </a:lnSpc>
        <a:spcBef>
          <a:spcPts val="3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30225" indent="-17145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538163" indent="-80963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8E264B87-B7E8-47BF-BC87-2D2E37668E67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595390" y="5907628"/>
            <a:ext cx="2099671" cy="961074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3095" y="6229647"/>
            <a:ext cx="1800000" cy="288000"/>
          </a:xfrm>
          <a:prstGeom prst="rect">
            <a:avLst/>
          </a:prstGeom>
        </p:spPr>
        <p:txBody>
          <a:bodyPr vert="horz" lIns="91440" tIns="45720" rIns="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2CB7895-37DD-490A-AA47-B591867A0B5A}" type="datetime1">
              <a:rPr lang="fr-FR" smtClean="0">
                <a:solidFill>
                  <a:srgbClr val="0C419A"/>
                </a:solidFill>
              </a:rPr>
              <a:t>11/02/2025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‹N°›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5144D2C-A2A5-B94C-B384-9177ADFC1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D6D73F9-492D-4585-A4AD-255F5B73B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3095" y="2087731"/>
            <a:ext cx="10421565" cy="37800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3"/>
            <a:endParaRPr lang="fr-FR" dirty="0"/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02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  <p:sldLayoutId id="2147483766" r:id="rId20"/>
    <p:sldLayoutId id="2147483767" r:id="rId21"/>
    <p:sldLayoutId id="2147483768" r:id="rId22"/>
    <p:sldLayoutId id="2147483769" r:id="rId23"/>
    <p:sldLayoutId id="2147483770" r:id="rId24"/>
    <p:sldLayoutId id="2147483771" r:id="rId25"/>
    <p:sldLayoutId id="2147483772" r:id="rId26"/>
    <p:sldLayoutId id="2147483773" r:id="rId27"/>
    <p:sldLayoutId id="2147483774" r:id="rId28"/>
    <p:sldLayoutId id="2147483775" r:id="rId29"/>
    <p:sldLayoutId id="2147483776" r:id="rId30"/>
    <p:sldLayoutId id="2147483777" r:id="rId31"/>
    <p:sldLayoutId id="2147483778" r:id="rId32"/>
    <p:sldLayoutId id="2147483779" r:id="rId33"/>
    <p:sldLayoutId id="2147483780" r:id="rId34"/>
    <p:sldLayoutId id="2147483781" r:id="rId35"/>
    <p:sldLayoutId id="2147483782" r:id="rId36"/>
    <p:sldLayoutId id="2147483783" r:id="rId37"/>
    <p:sldLayoutId id="2147483784" r:id="rId38"/>
    <p:sldLayoutId id="2147483785" r:id="rId39"/>
    <p:sldLayoutId id="2147483786" r:id="rId40"/>
    <p:sldLayoutId id="2147483787" r:id="rId41"/>
    <p:sldLayoutId id="2147483788" r:id="rId42"/>
    <p:sldLayoutId id="2147483793" r:id="rId4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2"/>
        </a:buClr>
        <a:buFont typeface="Symbol" panose="05050102010706020507" pitchFamily="18" charset="2"/>
        <a:buNone/>
        <a:defRPr sz="20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174625" indent="-174625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600" b="1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4150" algn="l" defTabSz="914400" rtl="0" eaLnBrk="1" latinLnBrk="0" hangingPunct="1">
        <a:lnSpc>
          <a:spcPct val="110000"/>
        </a:lnSpc>
        <a:spcBef>
          <a:spcPts val="3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30225" indent="-17145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538163" indent="-80963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8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8.xml"/><Relationship Id="rId6" Type="http://schemas.openxmlformats.org/officeDocument/2006/relationships/diagramData" Target="../diagrams/data1.xml"/><Relationship Id="rId5" Type="http://schemas.openxmlformats.org/officeDocument/2006/relationships/image" Target="../media/image40.png"/><Relationship Id="rId10" Type="http://schemas.microsoft.com/office/2007/relationships/diagramDrawing" Target="../diagrams/drawing1.xml"/><Relationship Id="rId4" Type="http://schemas.openxmlformats.org/officeDocument/2006/relationships/image" Target="../media/image39.png"/><Relationship Id="rId9" Type="http://schemas.openxmlformats.org/officeDocument/2006/relationships/diagramColors" Target="../diagrams/colors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5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27"/>
          </p:nvPr>
        </p:nvSpPr>
        <p:spPr>
          <a:xfrm>
            <a:off x="302021" y="73593"/>
            <a:ext cx="11598368" cy="205123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02022" y="2066098"/>
            <a:ext cx="116251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800" dirty="0" smtClean="0">
              <a:solidFill>
                <a:schemeClr val="bg1"/>
              </a:solidFill>
            </a:endParaRPr>
          </a:p>
          <a:p>
            <a:pPr algn="ctr"/>
            <a:r>
              <a:rPr lang="fr-FR" sz="1600" b="1" dirty="0"/>
              <a:t>Vous participez à une réunion Zoom en mode </a:t>
            </a:r>
            <a:r>
              <a:rPr lang="fr-FR" sz="1600" b="1" dirty="0" smtClean="0"/>
              <a:t>webinaire, quelques </a:t>
            </a:r>
            <a:r>
              <a:rPr lang="fr-FR" sz="1600" b="1" dirty="0"/>
              <a:t>informations pratiques avant de commencer </a:t>
            </a:r>
            <a:r>
              <a:rPr lang="fr-FR" sz="1600" b="1" dirty="0" smtClean="0"/>
              <a:t>:</a:t>
            </a:r>
            <a:endParaRPr lang="fr-FR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2518923" y="499045"/>
            <a:ext cx="7191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200" b="1" dirty="0" smtClean="0">
                <a:solidFill>
                  <a:schemeClr val="bg1"/>
                </a:solidFill>
              </a:rPr>
              <a:t>Bienvenue !  </a:t>
            </a:r>
            <a:endParaRPr lang="fr-FR" sz="7200" b="1" dirty="0">
              <a:solidFill>
                <a:schemeClr val="bg1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830088" y="3207391"/>
            <a:ext cx="1045159" cy="972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0" t="49980" r="530" b="20"/>
          <a:stretch/>
        </p:blipFill>
        <p:spPr>
          <a:xfrm>
            <a:off x="639299" y="3207391"/>
            <a:ext cx="1045159" cy="972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39863" y="4254617"/>
            <a:ext cx="30561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 smtClean="0"/>
              <a:t>Pour le confort de tous, vos caméra et micro ont été désactivés.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887" y="3207391"/>
            <a:ext cx="972000" cy="9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99850" y="4254617"/>
            <a:ext cx="34181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 smtClean="0"/>
              <a:t>Posez vos questions au fil de l’eau </a:t>
            </a:r>
            <a:br>
              <a:rPr lang="fr-FR" sz="1600" dirty="0" smtClean="0"/>
            </a:br>
            <a:r>
              <a:rPr lang="fr-FR" sz="1600" dirty="0" smtClean="0"/>
              <a:t>avec </a:t>
            </a:r>
            <a:r>
              <a:rPr lang="fr-FR" sz="1600" dirty="0"/>
              <a:t>le </a:t>
            </a:r>
            <a:r>
              <a:rPr lang="fr-FR" sz="16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bouton Q/R </a:t>
            </a:r>
            <a:r>
              <a:rPr lang="fr-FR" sz="1600" dirty="0"/>
              <a:t>; 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un temps dédié aux réponses est prévu en fin de webinaire</a:t>
            </a:r>
            <a:r>
              <a:rPr lang="fr-FR" sz="1600" dirty="0"/>
              <a:t>.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1"/>
          <a:stretch/>
        </p:blipFill>
        <p:spPr bwMode="auto">
          <a:xfrm>
            <a:off x="9788137" y="3207391"/>
            <a:ext cx="1141418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Espace réservé du texte 5"/>
          <p:cNvSpPr txBox="1">
            <a:spLocks/>
          </p:cNvSpPr>
          <p:nvPr/>
        </p:nvSpPr>
        <p:spPr>
          <a:xfrm>
            <a:off x="9235359" y="4254617"/>
            <a:ext cx="2014343" cy="555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700"/>
              </a:spcAft>
              <a:buClr>
                <a:schemeClr val="tx2"/>
              </a:buClr>
              <a:buFont typeface="Symbol" panose="05050102010706020507" pitchFamily="18" charset="2"/>
              <a:buNone/>
              <a:defRPr sz="2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Symbol" panose="05050102010706020507" pitchFamily="18" charset="2"/>
              <a:buChar char="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Ce webinaire est enregistré.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26" name="Espace réservé du texte 5"/>
          <p:cNvSpPr txBox="1">
            <a:spLocks/>
          </p:cNvSpPr>
          <p:nvPr/>
        </p:nvSpPr>
        <p:spPr>
          <a:xfrm>
            <a:off x="639300" y="5475504"/>
            <a:ext cx="11204846" cy="555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700"/>
              </a:spcAft>
              <a:buClr>
                <a:schemeClr val="tx2"/>
              </a:buClr>
              <a:buFont typeface="Symbol" panose="05050102010706020507" pitchFamily="18" charset="2"/>
              <a:buNone/>
              <a:defRPr sz="2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Symbol" panose="05050102010706020507" pitchFamily="18" charset="2"/>
              <a:buChar char="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>
                <a:solidFill>
                  <a:schemeClr val="tx1"/>
                </a:solidFill>
              </a:rPr>
              <a:t>Le webinaire va bientôt démarrer.</a:t>
            </a:r>
            <a:endParaRPr lang="fr-FR" sz="2800" b="1" dirty="0">
              <a:solidFill>
                <a:schemeClr val="tx1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0463" y="6086206"/>
            <a:ext cx="1678624" cy="66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>
          <a:xfrm>
            <a:off x="498660" y="1713187"/>
            <a:ext cx="11196454" cy="432819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fr-FR" sz="1700" dirty="0">
                <a:solidFill>
                  <a:schemeClr val="tx1"/>
                </a:solidFill>
              </a:rPr>
              <a:t>Les pratiques et les recommandations évoluent et doivent évoluer pour un service médical rendu toujours plus adapté aux </a:t>
            </a:r>
            <a:r>
              <a:rPr lang="fr-FR" sz="1700" dirty="0" smtClean="0">
                <a:solidFill>
                  <a:schemeClr val="tx1"/>
                </a:solidFill>
              </a:rPr>
              <a:t>patients. Cette </a:t>
            </a:r>
            <a:r>
              <a:rPr lang="fr-FR" sz="1700" dirty="0">
                <a:solidFill>
                  <a:schemeClr val="tx1"/>
                </a:solidFill>
              </a:rPr>
              <a:t>évolution relève des instances scientifiques, conventionnelles et politiques.</a:t>
            </a:r>
          </a:p>
          <a:p>
            <a:pPr algn="just">
              <a:spcBef>
                <a:spcPts val="0"/>
              </a:spcBef>
            </a:pPr>
            <a:endParaRPr lang="fr-FR" sz="17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fr-FR" sz="1700" dirty="0" smtClean="0">
                <a:solidFill>
                  <a:schemeClr val="tx1"/>
                </a:solidFill>
              </a:rPr>
              <a:t>Exemples </a:t>
            </a:r>
            <a:r>
              <a:rPr lang="fr-FR" sz="1700" dirty="0">
                <a:solidFill>
                  <a:schemeClr val="tx1"/>
                </a:solidFill>
              </a:rPr>
              <a:t>: </a:t>
            </a:r>
          </a:p>
          <a:p>
            <a:pPr marL="536575" indent="-342900" algn="just">
              <a:spcBef>
                <a:spcPts val="0"/>
              </a:spcBef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1700" dirty="0">
                <a:solidFill>
                  <a:schemeClr val="tx1"/>
                </a:solidFill>
              </a:rPr>
              <a:t>intégration des affections </a:t>
            </a:r>
            <a:r>
              <a:rPr lang="fr-FR" sz="1700" dirty="0" err="1">
                <a:solidFill>
                  <a:schemeClr val="tx1"/>
                </a:solidFill>
              </a:rPr>
              <a:t>neuro-dégénératives</a:t>
            </a:r>
            <a:r>
              <a:rPr lang="fr-FR" sz="1700" dirty="0">
                <a:solidFill>
                  <a:schemeClr val="tx1"/>
                </a:solidFill>
              </a:rPr>
              <a:t> dans la « </a:t>
            </a:r>
            <a:r>
              <a:rPr lang="fr-FR" sz="1700" i="1" dirty="0">
                <a:solidFill>
                  <a:schemeClr val="tx1"/>
                </a:solidFill>
              </a:rPr>
              <a:t>rééducation des affections  neurologiques (….) pouvant regrouper des déficiences diverses</a:t>
            </a:r>
            <a:r>
              <a:rPr lang="fr-FR" sz="1700" dirty="0">
                <a:solidFill>
                  <a:schemeClr val="tx1"/>
                </a:solidFill>
              </a:rPr>
              <a:t> </a:t>
            </a:r>
            <a:r>
              <a:rPr lang="fr-FR" sz="1700" dirty="0" smtClean="0">
                <a:solidFill>
                  <a:schemeClr val="tx1"/>
                </a:solidFill>
              </a:rPr>
              <a:t>»… dont </a:t>
            </a:r>
            <a:r>
              <a:rPr lang="fr-FR" sz="1700" dirty="0">
                <a:solidFill>
                  <a:schemeClr val="tx1"/>
                </a:solidFill>
              </a:rPr>
              <a:t>la démence d’</a:t>
            </a:r>
            <a:r>
              <a:rPr lang="fr-FR" sz="1700" dirty="0" err="1">
                <a:solidFill>
                  <a:schemeClr val="tx1"/>
                </a:solidFill>
              </a:rPr>
              <a:t>Alzeihmer</a:t>
            </a:r>
            <a:r>
              <a:rPr lang="fr-FR" sz="1700" dirty="0">
                <a:solidFill>
                  <a:schemeClr val="tx1"/>
                </a:solidFill>
              </a:rPr>
              <a:t> : NMI </a:t>
            </a:r>
            <a:r>
              <a:rPr lang="fr-FR" sz="1700" dirty="0" smtClean="0">
                <a:solidFill>
                  <a:schemeClr val="tx1"/>
                </a:solidFill>
              </a:rPr>
              <a:t>10, </a:t>
            </a:r>
            <a:r>
              <a:rPr lang="fr-FR" sz="1700" dirty="0">
                <a:solidFill>
                  <a:schemeClr val="tx1"/>
                </a:solidFill>
              </a:rPr>
              <a:t>si la rééducation est en rapport direct avec cette </a:t>
            </a:r>
            <a:r>
              <a:rPr lang="fr-FR" sz="1700" dirty="0" smtClean="0">
                <a:solidFill>
                  <a:schemeClr val="tx1"/>
                </a:solidFill>
              </a:rPr>
              <a:t>affection</a:t>
            </a:r>
            <a:endParaRPr lang="fr-FR" sz="1700" dirty="0">
              <a:solidFill>
                <a:schemeClr val="tx1"/>
              </a:solidFill>
            </a:endParaRPr>
          </a:p>
          <a:p>
            <a:pPr marL="536575" indent="-342900" algn="just">
              <a:spcBef>
                <a:spcPts val="0"/>
              </a:spcBef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1700" dirty="0" smtClean="0">
                <a:solidFill>
                  <a:schemeClr val="tx1"/>
                </a:solidFill>
              </a:rPr>
              <a:t>création </a:t>
            </a:r>
            <a:r>
              <a:rPr lang="fr-FR" sz="1700" dirty="0">
                <a:solidFill>
                  <a:schemeClr val="tx1"/>
                </a:solidFill>
              </a:rPr>
              <a:t>de l’acte de rééducation des enfants avec une paralysie cérébrale ou un polyhandicap : TER 16 (prescription initiale par une structure) </a:t>
            </a:r>
          </a:p>
          <a:p>
            <a:pPr marL="536575" indent="-342900" algn="just">
              <a:spcBef>
                <a:spcPts val="0"/>
              </a:spcBef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1700" dirty="0" smtClean="0">
                <a:solidFill>
                  <a:schemeClr val="tx1"/>
                </a:solidFill>
              </a:rPr>
              <a:t>suppression </a:t>
            </a:r>
            <a:r>
              <a:rPr lang="fr-FR" sz="1700" dirty="0">
                <a:solidFill>
                  <a:schemeClr val="tx1"/>
                </a:solidFill>
              </a:rPr>
              <a:t>de l’acte de rééducation de la déambulation dans le cadre du maintien de l’autonomie de la  personne âgée RPE 6 au </a:t>
            </a:r>
            <a:r>
              <a:rPr lang="fr-FR" sz="1700" dirty="0" smtClean="0">
                <a:solidFill>
                  <a:schemeClr val="tx1"/>
                </a:solidFill>
              </a:rPr>
              <a:t>01/07/2025 </a:t>
            </a:r>
            <a:r>
              <a:rPr lang="fr-FR" sz="1700" dirty="0">
                <a:solidFill>
                  <a:schemeClr val="tx1"/>
                </a:solidFill>
              </a:rPr>
              <a:t>remplacée par l’acte </a:t>
            </a:r>
            <a:r>
              <a:rPr lang="fr-FR" sz="1700" dirty="0" smtClean="0">
                <a:solidFill>
                  <a:schemeClr val="tx1"/>
                </a:solidFill>
              </a:rPr>
              <a:t>RPE </a:t>
            </a:r>
            <a:r>
              <a:rPr lang="fr-FR" sz="1700" dirty="0">
                <a:solidFill>
                  <a:schemeClr val="tx1"/>
                </a:solidFill>
              </a:rPr>
              <a:t>8.5</a:t>
            </a:r>
          </a:p>
          <a:p>
            <a:pPr marL="536575" indent="-342900" algn="just">
              <a:spcBef>
                <a:spcPts val="0"/>
              </a:spcBef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1700" dirty="0" smtClean="0">
                <a:solidFill>
                  <a:schemeClr val="tx1"/>
                </a:solidFill>
              </a:rPr>
              <a:t>dérogation </a:t>
            </a:r>
            <a:r>
              <a:rPr lang="fr-FR" sz="1700" dirty="0">
                <a:solidFill>
                  <a:schemeClr val="tx1"/>
                </a:solidFill>
              </a:rPr>
              <a:t>décidée en urgence pendant la période covid et maintenue à ce jour : AMK </a:t>
            </a:r>
            <a:r>
              <a:rPr lang="fr-FR" sz="1700" dirty="0" smtClean="0">
                <a:solidFill>
                  <a:schemeClr val="tx1"/>
                </a:solidFill>
              </a:rPr>
              <a:t>28 ou 20 pour des rééducations après </a:t>
            </a:r>
            <a:r>
              <a:rPr lang="fr-FR" sz="1700" dirty="0">
                <a:solidFill>
                  <a:schemeClr val="tx1"/>
                </a:solidFill>
              </a:rPr>
              <a:t>une hospitalisation pour </a:t>
            </a:r>
            <a:r>
              <a:rPr lang="fr-FR" sz="1700" dirty="0" err="1" smtClean="0">
                <a:solidFill>
                  <a:schemeClr val="tx1"/>
                </a:solidFill>
              </a:rPr>
              <a:t>covid</a:t>
            </a:r>
            <a:r>
              <a:rPr lang="fr-FR" sz="1700" dirty="0" smtClean="0">
                <a:solidFill>
                  <a:schemeClr val="tx1"/>
                </a:solidFill>
              </a:rPr>
              <a:t>.</a:t>
            </a:r>
            <a:endParaRPr lang="fr-FR" sz="17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fr-FR" sz="1700" dirty="0">
                <a:solidFill>
                  <a:schemeClr val="tx1"/>
                </a:solidFill>
              </a:rPr>
              <a:t> </a:t>
            </a:r>
          </a:p>
          <a:p>
            <a:pPr algn="just">
              <a:spcBef>
                <a:spcPts val="0"/>
              </a:spcBef>
            </a:pPr>
            <a:r>
              <a:rPr lang="fr-FR" sz="1700" dirty="0" smtClean="0">
                <a:solidFill>
                  <a:schemeClr val="tx1"/>
                </a:solidFill>
              </a:rPr>
              <a:t>A </a:t>
            </a:r>
            <a:r>
              <a:rPr lang="fr-FR" sz="1700" dirty="0">
                <a:solidFill>
                  <a:schemeClr val="tx1"/>
                </a:solidFill>
              </a:rPr>
              <a:t>venir : </a:t>
            </a:r>
            <a:r>
              <a:rPr lang="fr-FR" sz="1700" dirty="0" smtClean="0">
                <a:solidFill>
                  <a:schemeClr val="tx1"/>
                </a:solidFill>
              </a:rPr>
              <a:t>création </a:t>
            </a:r>
            <a:r>
              <a:rPr lang="fr-FR" sz="1700" dirty="0">
                <a:solidFill>
                  <a:schemeClr val="tx1"/>
                </a:solidFill>
              </a:rPr>
              <a:t>d’un acte de repérage de la fragilité </a:t>
            </a:r>
            <a:r>
              <a:rPr lang="fr-FR" sz="1700" dirty="0" smtClean="0">
                <a:solidFill>
                  <a:schemeClr val="tx1"/>
                </a:solidFill>
              </a:rPr>
              <a:t>(01/09/2026).</a:t>
            </a:r>
            <a:endParaRPr lang="fr-FR" sz="1700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10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C000"/>
                </a:solidFill>
              </a:rPr>
              <a:t>4)</a:t>
            </a:r>
            <a:r>
              <a:rPr lang="fr-FR" dirty="0"/>
              <a:t> Une NGAP </a:t>
            </a:r>
            <a:r>
              <a:rPr lang="fr-FR" dirty="0" smtClean="0"/>
              <a:t>évolutive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339" y="6041386"/>
            <a:ext cx="1682642" cy="66452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b="22141"/>
          <a:stretch/>
        </p:blipFill>
        <p:spPr>
          <a:xfrm>
            <a:off x="9232565" y="491256"/>
            <a:ext cx="2232557" cy="111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8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>
          <a:xfrm>
            <a:off x="498207" y="1758714"/>
            <a:ext cx="11196453" cy="4317689"/>
          </a:xfrm>
        </p:spPr>
        <p:txBody>
          <a:bodyPr>
            <a:noAutofit/>
          </a:bodyPr>
          <a:lstStyle/>
          <a:p>
            <a:pPr algn="just"/>
            <a:r>
              <a:rPr lang="fr-FR" sz="1900" dirty="0">
                <a:solidFill>
                  <a:schemeClr val="tx1"/>
                </a:solidFill>
              </a:rPr>
              <a:t>Issu de la loi Rist 2 du </a:t>
            </a:r>
            <a:r>
              <a:rPr lang="fr-FR" sz="1900" dirty="0" smtClean="0">
                <a:solidFill>
                  <a:schemeClr val="tx1"/>
                </a:solidFill>
              </a:rPr>
              <a:t>19/05/2023, </a:t>
            </a:r>
            <a:r>
              <a:rPr lang="fr-FR" sz="1900" dirty="0">
                <a:solidFill>
                  <a:schemeClr val="tx1"/>
                </a:solidFill>
              </a:rPr>
              <a:t>et acté par l’avenant 7 paru au JO le </a:t>
            </a:r>
            <a:r>
              <a:rPr lang="fr-FR" sz="1900" dirty="0" smtClean="0">
                <a:solidFill>
                  <a:schemeClr val="tx1"/>
                </a:solidFill>
              </a:rPr>
              <a:t>25/08/2023.</a:t>
            </a:r>
          </a:p>
          <a:p>
            <a:pPr algn="just"/>
            <a:r>
              <a:rPr lang="fr-FR" sz="1900" dirty="0" smtClean="0">
                <a:solidFill>
                  <a:schemeClr val="tx1"/>
                </a:solidFill>
              </a:rPr>
              <a:t>La </a:t>
            </a:r>
            <a:r>
              <a:rPr lang="fr-FR" sz="1900" dirty="0">
                <a:solidFill>
                  <a:schemeClr val="tx1"/>
                </a:solidFill>
              </a:rPr>
              <a:t>définition de </a:t>
            </a:r>
            <a:r>
              <a:rPr lang="fr-FR" sz="1900" dirty="0" smtClean="0">
                <a:solidFill>
                  <a:schemeClr val="tx1"/>
                </a:solidFill>
              </a:rPr>
              <a:t>« diagnostic » </a:t>
            </a:r>
            <a:r>
              <a:rPr lang="fr-FR" sz="1900" dirty="0">
                <a:solidFill>
                  <a:schemeClr val="tx1"/>
                </a:solidFill>
              </a:rPr>
              <a:t>a été précisée par le courriel reçu le 17/12/2024 de la part de la </a:t>
            </a:r>
            <a:r>
              <a:rPr lang="fr-FR" sz="1900" dirty="0" smtClean="0">
                <a:solidFill>
                  <a:schemeClr val="tx1"/>
                </a:solidFill>
              </a:rPr>
              <a:t>CNAM (suite à </a:t>
            </a:r>
            <a:r>
              <a:rPr lang="fr-FR" sz="1900" dirty="0">
                <a:solidFill>
                  <a:schemeClr val="tx1"/>
                </a:solidFill>
              </a:rPr>
              <a:t>la CPN </a:t>
            </a:r>
            <a:r>
              <a:rPr lang="fr-FR" sz="1900" dirty="0" smtClean="0">
                <a:solidFill>
                  <a:schemeClr val="tx1"/>
                </a:solidFill>
              </a:rPr>
              <a:t>du 20 novembre </a:t>
            </a:r>
            <a:r>
              <a:rPr lang="fr-FR" sz="1900" dirty="0">
                <a:solidFill>
                  <a:schemeClr val="tx1"/>
                </a:solidFill>
              </a:rPr>
              <a:t>2024</a:t>
            </a:r>
            <a:r>
              <a:rPr lang="fr-FR" sz="1900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endParaRPr lang="fr-FR" sz="1900" dirty="0">
              <a:solidFill>
                <a:schemeClr val="tx1"/>
              </a:solidFill>
            </a:endParaRPr>
          </a:p>
          <a:p>
            <a:pPr algn="just"/>
            <a:r>
              <a:rPr lang="fr-FR" sz="1900" dirty="0">
                <a:solidFill>
                  <a:schemeClr val="tx1"/>
                </a:solidFill>
              </a:rPr>
              <a:t>Conditions pour le réaliser :</a:t>
            </a:r>
          </a:p>
          <a:p>
            <a:pPr marL="714375" indent="-342900" algn="just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1900" dirty="0" smtClean="0">
                <a:solidFill>
                  <a:schemeClr val="tx1"/>
                </a:solidFill>
              </a:rPr>
              <a:t>exercer </a:t>
            </a:r>
            <a:r>
              <a:rPr lang="fr-FR" sz="1900" dirty="0">
                <a:solidFill>
                  <a:schemeClr val="tx1"/>
                </a:solidFill>
              </a:rPr>
              <a:t>en établissement de santé, médico-social (</a:t>
            </a:r>
            <a:r>
              <a:rPr lang="fr-FR" sz="1900" dirty="0" smtClean="0">
                <a:solidFill>
                  <a:schemeClr val="tx1"/>
                </a:solidFill>
              </a:rPr>
              <a:t>EHPAD, </a:t>
            </a:r>
            <a:r>
              <a:rPr lang="fr-FR" sz="1900" dirty="0">
                <a:solidFill>
                  <a:schemeClr val="tx1"/>
                </a:solidFill>
              </a:rPr>
              <a:t>par ex) ou en structure d’exercice coordonné (ESP, ESS</a:t>
            </a:r>
            <a:r>
              <a:rPr lang="fr-FR" sz="1900" dirty="0" smtClean="0">
                <a:solidFill>
                  <a:schemeClr val="tx1"/>
                </a:solidFill>
              </a:rPr>
              <a:t>, CDS, MSP</a:t>
            </a:r>
            <a:r>
              <a:rPr lang="fr-FR" sz="1900" dirty="0" smtClean="0">
                <a:solidFill>
                  <a:schemeClr val="tx1"/>
                </a:solidFill>
              </a:rPr>
              <a:t>),</a:t>
            </a:r>
            <a:endParaRPr lang="fr-FR" sz="1900" dirty="0">
              <a:solidFill>
                <a:schemeClr val="tx1"/>
              </a:solidFill>
            </a:endParaRPr>
          </a:p>
          <a:p>
            <a:pPr marL="714375" indent="-342900" algn="just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1900" dirty="0" smtClean="0">
                <a:solidFill>
                  <a:schemeClr val="tx1"/>
                </a:solidFill>
              </a:rPr>
              <a:t>le </a:t>
            </a:r>
            <a:r>
              <a:rPr lang="fr-FR" sz="1900" dirty="0">
                <a:solidFill>
                  <a:schemeClr val="tx1"/>
                </a:solidFill>
              </a:rPr>
              <a:t>nombre de séances dépend de l’existence d’un diagnostic préalable ou non (en lien avec la pathologie prise en charge) </a:t>
            </a:r>
            <a:r>
              <a:rPr lang="fr-FR" sz="1900" dirty="0" smtClean="0">
                <a:solidFill>
                  <a:schemeClr val="tx1"/>
                </a:solidFill>
              </a:rPr>
              <a:t>– </a:t>
            </a:r>
            <a:r>
              <a:rPr lang="fr-FR" sz="1900" i="1" dirty="0" smtClean="0">
                <a:solidFill>
                  <a:schemeClr val="tx1"/>
                </a:solidFill>
              </a:rPr>
              <a:t>Voir focus ci-après</a:t>
            </a:r>
            <a:endParaRPr lang="fr-FR" sz="1900" i="1" dirty="0">
              <a:solidFill>
                <a:schemeClr val="tx1"/>
              </a:solidFill>
            </a:endParaRPr>
          </a:p>
          <a:p>
            <a:pPr marL="714375" indent="-342900" algn="just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1900" dirty="0" smtClean="0">
                <a:solidFill>
                  <a:schemeClr val="tx1"/>
                </a:solidFill>
              </a:rPr>
              <a:t>dans </a:t>
            </a:r>
            <a:r>
              <a:rPr lang="fr-FR" sz="1900" dirty="0">
                <a:solidFill>
                  <a:schemeClr val="tx1"/>
                </a:solidFill>
              </a:rPr>
              <a:t>les deux cas (diagnostic ou non), un bilan initial et un compte-rendu des soins réalisés sont adressés au médecin traitant du patient ainsi qu'à ce </a:t>
            </a:r>
            <a:r>
              <a:rPr lang="fr-FR" sz="1900" dirty="0" smtClean="0">
                <a:solidFill>
                  <a:schemeClr val="tx1"/>
                </a:solidFill>
              </a:rPr>
              <a:t>dernier, </a:t>
            </a:r>
            <a:r>
              <a:rPr lang="fr-FR" sz="1900" dirty="0">
                <a:solidFill>
                  <a:schemeClr val="tx1"/>
                </a:solidFill>
              </a:rPr>
              <a:t>et peuvent être reportés dans l'espace numérique de santé du patient</a:t>
            </a:r>
            <a:r>
              <a:rPr lang="fr-FR" sz="1900" dirty="0" smtClean="0">
                <a:solidFill>
                  <a:schemeClr val="tx1"/>
                </a:solidFill>
              </a:rPr>
              <a:t>.</a:t>
            </a:r>
            <a:endParaRPr lang="fr-FR" sz="19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11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C000"/>
                </a:solidFill>
              </a:rPr>
              <a:t>5)</a:t>
            </a:r>
            <a:r>
              <a:rPr lang="fr-FR" dirty="0"/>
              <a:t> Accès </a:t>
            </a:r>
            <a:r>
              <a:rPr lang="fr-FR" dirty="0" smtClean="0"/>
              <a:t>direct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339" y="6041386"/>
            <a:ext cx="1682642" cy="66452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5961" y="494778"/>
            <a:ext cx="1585097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9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>
          <a:xfrm>
            <a:off x="498660" y="1589983"/>
            <a:ext cx="11196453" cy="674069"/>
          </a:xfrm>
        </p:spPr>
        <p:txBody>
          <a:bodyPr>
            <a:noAutofit/>
          </a:bodyPr>
          <a:lstStyle/>
          <a:p>
            <a:pPr marL="342900" indent="-342900" algn="just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1900" b="1" i="1" dirty="0" smtClean="0">
                <a:solidFill>
                  <a:schemeClr val="tx1"/>
                </a:solidFill>
              </a:rPr>
              <a:t>FOCUS</a:t>
            </a:r>
            <a:r>
              <a:rPr lang="fr-FR" sz="1900" dirty="0" smtClean="0">
                <a:solidFill>
                  <a:schemeClr val="tx1"/>
                </a:solidFill>
              </a:rPr>
              <a:t> - Le </a:t>
            </a:r>
            <a:r>
              <a:rPr lang="fr-FR" sz="1900" dirty="0">
                <a:solidFill>
                  <a:schemeClr val="tx1"/>
                </a:solidFill>
              </a:rPr>
              <a:t>nombre de séances dépend de l’existence d’un diagnostic préalable ou non (en lien avec la pathologie prise en charge) </a:t>
            </a:r>
            <a:r>
              <a:rPr lang="fr-FR" sz="1900" dirty="0" smtClean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12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C000"/>
                </a:solidFill>
              </a:rPr>
              <a:t>5)</a:t>
            </a:r>
            <a:r>
              <a:rPr lang="fr-FR" dirty="0"/>
              <a:t> Accès </a:t>
            </a:r>
            <a:r>
              <a:rPr lang="fr-FR" dirty="0" smtClean="0"/>
              <a:t>direct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339" y="6041386"/>
            <a:ext cx="1682642" cy="664522"/>
          </a:xfrm>
          <a:prstGeom prst="rect">
            <a:avLst/>
          </a:prstGeom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492901"/>
              </p:ext>
            </p:extLst>
          </p:nvPr>
        </p:nvGraphicFramePr>
        <p:xfrm>
          <a:off x="498660" y="2287266"/>
          <a:ext cx="11196000" cy="3754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98000">
                  <a:extLst>
                    <a:ext uri="{9D8B030D-6E8A-4147-A177-3AD203B41FA5}">
                      <a16:colId xmlns:a16="http://schemas.microsoft.com/office/drawing/2014/main" val="1033508416"/>
                    </a:ext>
                  </a:extLst>
                </a:gridCol>
                <a:gridCol w="5598000">
                  <a:extLst>
                    <a:ext uri="{9D8B030D-6E8A-4147-A177-3AD203B41FA5}">
                      <a16:colId xmlns:a16="http://schemas.microsoft.com/office/drawing/2014/main" val="8651400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700" dirty="0" smtClean="0"/>
                        <a:t>Pas de diagnostic</a:t>
                      </a:r>
                      <a:endParaRPr lang="fr-F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dirty="0" smtClean="0"/>
                        <a:t>Justification d’un diagnostic</a:t>
                      </a:r>
                      <a:endParaRPr lang="fr-FR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453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700" dirty="0" smtClean="0"/>
                        <a:t>Le nombre est limité à </a:t>
                      </a:r>
                      <a:r>
                        <a:rPr lang="fr-FR" sz="1700" dirty="0" smtClean="0">
                          <a:solidFill>
                            <a:srgbClr val="C00000"/>
                          </a:solidFill>
                        </a:rPr>
                        <a:t>8 séances </a:t>
                      </a:r>
                      <a:r>
                        <a:rPr lang="fr-FR" sz="1700" dirty="0" smtClean="0"/>
                        <a:t>réalisées par épisode de soins (la durée maximale d'un épisode de soins étant de 3 mois).</a:t>
                      </a:r>
                      <a:endParaRPr lang="fr-F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700" dirty="0" smtClean="0">
                          <a:solidFill>
                            <a:srgbClr val="C00000"/>
                          </a:solidFill>
                        </a:rPr>
                        <a:t>Le nombre de séances est non limité et est à évaluer dans le respect de bonnes pratiques et des référentiels de la HAS.</a:t>
                      </a:r>
                      <a:endParaRPr lang="fr-FR" sz="17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881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700" dirty="0" smtClean="0"/>
                        <a:t>Cette situation peut notamment concerner le premier épisode d'une situation clinique aiguë.</a:t>
                      </a:r>
                    </a:p>
                    <a:p>
                      <a:pPr algn="just"/>
                      <a:endParaRPr lang="fr-F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700" dirty="0" smtClean="0"/>
                        <a:t>Vous devrez tenir à la disposition du service médical de l'Assurance Maladie au moins l'un des documents suivants :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 smtClean="0"/>
                        <a:t>justificatif du motif de l'ALD du patient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 smtClean="0"/>
                        <a:t>compte-rendu opératoire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 smtClean="0"/>
                        <a:t>compte-rendu d'hospitalisation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 smtClean="0"/>
                        <a:t>compte-rendu médical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 smtClean="0"/>
                        <a:t>information par le médecin traitant ou par le médecin coordinateur (avec traçabilité)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 smtClean="0"/>
                        <a:t>prescription médicale antérieure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 smtClean="0"/>
                        <a:t>élément du dossier usager informatisé en établissement ou service social ou médico-social)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527292"/>
                  </a:ext>
                </a:extLst>
              </a:tr>
            </a:tbl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235" y="494778"/>
            <a:ext cx="1585577" cy="115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F4A1922-B9E2-B9F0-204E-E872E5007C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4704" y="1839309"/>
            <a:ext cx="10762593" cy="467833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Facturation de l’accès direct </a:t>
            </a:r>
            <a:r>
              <a:rPr lang="fr-FR" dirty="0" smtClean="0">
                <a:solidFill>
                  <a:schemeClr val="tx1"/>
                </a:solidFill>
              </a:rPr>
              <a:t>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dirty="0">
              <a:solidFill>
                <a:schemeClr val="tx1"/>
              </a:solidFill>
            </a:endParaRPr>
          </a:p>
          <a:p>
            <a:pPr marL="714375" indent="-342900">
              <a:lnSpc>
                <a:spcPct val="100000"/>
              </a:lnSpc>
              <a:spcBef>
                <a:spcPts val="0"/>
              </a:spcBef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séances </a:t>
            </a:r>
            <a:r>
              <a:rPr lang="fr-FR" dirty="0">
                <a:solidFill>
                  <a:schemeClr val="tx1"/>
                </a:solidFill>
              </a:rPr>
              <a:t>prises en charge par </a:t>
            </a:r>
            <a:r>
              <a:rPr lang="fr-FR" dirty="0" smtClean="0">
                <a:solidFill>
                  <a:schemeClr val="tx1"/>
                </a:solidFill>
              </a:rPr>
              <a:t>l’Assurance Maladie </a:t>
            </a:r>
            <a:r>
              <a:rPr lang="fr-FR" dirty="0">
                <a:solidFill>
                  <a:schemeClr val="tx1"/>
                </a:solidFill>
              </a:rPr>
              <a:t>au même titre que les actes réalisés sur prescription médicale éligibles à la NGAP (cotation identique</a:t>
            </a:r>
            <a:r>
              <a:rPr lang="fr-FR" dirty="0" smtClean="0">
                <a:solidFill>
                  <a:schemeClr val="tx1"/>
                </a:solidFill>
              </a:rPr>
              <a:t>),</a:t>
            </a:r>
            <a:endParaRPr lang="fr-FR" dirty="0">
              <a:solidFill>
                <a:schemeClr val="tx1"/>
              </a:solidFill>
            </a:endParaRPr>
          </a:p>
          <a:p>
            <a:pPr marL="714375" indent="-342900">
              <a:lnSpc>
                <a:spcPct val="100000"/>
              </a:lnSpc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renseigner </a:t>
            </a:r>
            <a:r>
              <a:rPr lang="fr-FR" dirty="0">
                <a:solidFill>
                  <a:schemeClr val="tx1"/>
                </a:solidFill>
              </a:rPr>
              <a:t>votre propre numéro de </a:t>
            </a:r>
            <a:r>
              <a:rPr lang="fr-FR" dirty="0" smtClean="0">
                <a:solidFill>
                  <a:schemeClr val="tx1"/>
                </a:solidFill>
              </a:rPr>
              <a:t>professionnel de </a:t>
            </a:r>
            <a:r>
              <a:rPr lang="fr-FR" dirty="0">
                <a:solidFill>
                  <a:schemeClr val="tx1"/>
                </a:solidFill>
              </a:rPr>
              <a:t>santé dans la case « Prescripteur » de la facture (N° ADELI</a:t>
            </a:r>
            <a:r>
              <a:rPr lang="fr-FR" dirty="0" smtClean="0">
                <a:solidFill>
                  <a:schemeClr val="tx1"/>
                </a:solidFill>
              </a:rPr>
              <a:t>),</a:t>
            </a:r>
            <a:endParaRPr lang="fr-FR" dirty="0">
              <a:solidFill>
                <a:schemeClr val="tx1"/>
              </a:solidFill>
            </a:endParaRPr>
          </a:p>
          <a:p>
            <a:pPr marL="714375" indent="-342900">
              <a:lnSpc>
                <a:spcPct val="100000"/>
              </a:lnSpc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pas </a:t>
            </a:r>
            <a:r>
              <a:rPr lang="fr-FR" dirty="0">
                <a:solidFill>
                  <a:schemeClr val="tx1"/>
                </a:solidFill>
              </a:rPr>
              <a:t>de nécessité </a:t>
            </a:r>
            <a:r>
              <a:rPr lang="fr-FR" dirty="0" smtClean="0">
                <a:solidFill>
                  <a:schemeClr val="tx1"/>
                </a:solidFill>
              </a:rPr>
              <a:t>de </a:t>
            </a:r>
            <a:r>
              <a:rPr lang="fr-FR" dirty="0">
                <a:solidFill>
                  <a:schemeClr val="tx1"/>
                </a:solidFill>
              </a:rPr>
              <a:t>télécharger </a:t>
            </a:r>
            <a:r>
              <a:rPr lang="fr-FR" dirty="0" smtClean="0">
                <a:solidFill>
                  <a:schemeClr val="tx1"/>
                </a:solidFill>
              </a:rPr>
              <a:t>des </a:t>
            </a:r>
            <a:r>
              <a:rPr lang="fr-FR" dirty="0">
                <a:solidFill>
                  <a:schemeClr val="tx1"/>
                </a:solidFill>
              </a:rPr>
              <a:t>pièces justificatives dans votre logiciel de </a:t>
            </a:r>
            <a:r>
              <a:rPr lang="fr-FR" dirty="0" smtClean="0">
                <a:solidFill>
                  <a:schemeClr val="tx1"/>
                </a:solidFill>
              </a:rPr>
              <a:t>facturation. </a:t>
            </a:r>
            <a:r>
              <a:rPr lang="fr-FR" dirty="0">
                <a:solidFill>
                  <a:schemeClr val="tx1"/>
                </a:solidFill>
              </a:rPr>
              <a:t>En effet, l'accès direct ne nécessite pas de prescription médicale préalable.</a:t>
            </a:r>
          </a:p>
          <a:p>
            <a:pPr algn="just">
              <a:lnSpc>
                <a:spcPct val="100000"/>
              </a:lnSpc>
            </a:pPr>
            <a:endParaRPr lang="fr-FR" dirty="0"/>
          </a:p>
          <a:p>
            <a:pPr marL="536575" algn="ctr">
              <a:lnSpc>
                <a:spcPct val="100000"/>
              </a:lnSpc>
              <a:spcBef>
                <a:spcPts val="0"/>
              </a:spcBef>
            </a:pPr>
            <a:r>
              <a:rPr lang="fr-FR" dirty="0" smtClean="0">
                <a:solidFill>
                  <a:srgbClr val="FF6600"/>
                </a:solidFill>
              </a:rPr>
              <a:t>Pas </a:t>
            </a:r>
            <a:r>
              <a:rPr lang="fr-FR" dirty="0">
                <a:solidFill>
                  <a:srgbClr val="FF6600"/>
                </a:solidFill>
              </a:rPr>
              <a:t>de prise en charge en accès direct possible </a:t>
            </a:r>
            <a:endParaRPr lang="fr-FR" dirty="0" smtClean="0">
              <a:solidFill>
                <a:srgbClr val="FF6600"/>
              </a:solidFill>
            </a:endParaRPr>
          </a:p>
          <a:p>
            <a:pPr marL="536575" algn="ctr">
              <a:lnSpc>
                <a:spcPct val="100000"/>
              </a:lnSpc>
              <a:spcBef>
                <a:spcPts val="0"/>
              </a:spcBef>
            </a:pPr>
            <a:r>
              <a:rPr lang="fr-FR" dirty="0">
                <a:solidFill>
                  <a:srgbClr val="FF6600"/>
                </a:solidFill>
              </a:rPr>
              <a:t>s</a:t>
            </a:r>
            <a:r>
              <a:rPr lang="fr-FR" dirty="0" smtClean="0">
                <a:solidFill>
                  <a:srgbClr val="FF6600"/>
                </a:solidFill>
              </a:rPr>
              <a:t>ur la seule appartenance à une CPTS</a:t>
            </a:r>
          </a:p>
          <a:p>
            <a:pPr marL="536575" algn="ctr">
              <a:lnSpc>
                <a:spcPct val="100000"/>
              </a:lnSpc>
              <a:spcBef>
                <a:spcPts val="0"/>
              </a:spcBef>
            </a:pPr>
            <a:r>
              <a:rPr lang="fr-FR" sz="1600" i="1" dirty="0" smtClean="0">
                <a:solidFill>
                  <a:srgbClr val="FF6600"/>
                </a:solidFill>
              </a:rPr>
              <a:t>(en </a:t>
            </a:r>
            <a:r>
              <a:rPr lang="fr-FR" sz="1600" i="1" dirty="0">
                <a:solidFill>
                  <a:srgbClr val="FF6600"/>
                </a:solidFill>
              </a:rPr>
              <a:t>attente d’un arrêté d’application pour une expérimentation dans un nombre limité de départements</a:t>
            </a:r>
            <a:r>
              <a:rPr lang="fr-FR" sz="1600" i="1" dirty="0" smtClean="0">
                <a:solidFill>
                  <a:srgbClr val="FF6600"/>
                </a:solidFill>
              </a:rPr>
              <a:t>)</a:t>
            </a:r>
            <a:r>
              <a:rPr lang="fr-FR" sz="1600" dirty="0" smtClean="0">
                <a:solidFill>
                  <a:srgbClr val="FF6600"/>
                </a:solidFill>
              </a:rPr>
              <a:t>.</a:t>
            </a:r>
            <a:endParaRPr lang="fr-FR" sz="16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B0CE53C-9C88-2FC9-597E-A818C925220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13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180D7BC-BE10-C000-CBBC-F1514A006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C000"/>
                </a:solidFill>
              </a:rPr>
              <a:t>5)</a:t>
            </a:r>
            <a:r>
              <a:rPr lang="fr-FR" dirty="0"/>
              <a:t> Accès </a:t>
            </a:r>
            <a:r>
              <a:rPr lang="fr-FR" dirty="0" smtClean="0"/>
              <a:t>direct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680" y="6041386"/>
            <a:ext cx="1682642" cy="66452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70047">
            <a:off x="591716" y="4856046"/>
            <a:ext cx="806176" cy="80617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1004" y="494778"/>
            <a:ext cx="1526293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6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498660" y="1703726"/>
            <a:ext cx="11196000" cy="4813921"/>
          </a:xfrm>
        </p:spPr>
        <p:txBody>
          <a:bodyPr>
            <a:noAutofit/>
          </a:bodyPr>
          <a:lstStyle/>
          <a:p>
            <a:r>
              <a:rPr lang="fr-FR" sz="1700" b="1" dirty="0">
                <a:solidFill>
                  <a:schemeClr val="tx1"/>
                </a:solidFill>
              </a:rPr>
              <a:t>Cotation : TMK (lettre-clé à 2,15 euros) + coefficient de la NGAP </a:t>
            </a:r>
            <a:r>
              <a:rPr lang="fr-FR" sz="1700" b="1" dirty="0" smtClean="0">
                <a:solidFill>
                  <a:schemeClr val="tx1"/>
                </a:solidFill>
              </a:rPr>
              <a:t/>
            </a:r>
            <a:br>
              <a:rPr lang="fr-FR" sz="1700" b="1" dirty="0" smtClean="0">
                <a:solidFill>
                  <a:schemeClr val="tx1"/>
                </a:solidFill>
              </a:rPr>
            </a:br>
            <a:r>
              <a:rPr lang="fr-FR" sz="1600" dirty="0" smtClean="0">
                <a:solidFill>
                  <a:schemeClr val="tx1"/>
                </a:solidFill>
              </a:rPr>
              <a:t>(ex </a:t>
            </a:r>
            <a:r>
              <a:rPr lang="fr-FR" sz="1600" dirty="0">
                <a:solidFill>
                  <a:schemeClr val="tx1"/>
                </a:solidFill>
              </a:rPr>
              <a:t>: rééducation pour gonarthrose du genou droit </a:t>
            </a:r>
            <a:r>
              <a:rPr lang="fr-FR" sz="1600" dirty="0" smtClean="0">
                <a:solidFill>
                  <a:schemeClr val="tx1"/>
                </a:solidFill>
              </a:rPr>
              <a:t>= TMK </a:t>
            </a:r>
            <a:r>
              <a:rPr lang="fr-FR" sz="1600" dirty="0">
                <a:solidFill>
                  <a:schemeClr val="tx1"/>
                </a:solidFill>
              </a:rPr>
              <a:t>7,51)</a:t>
            </a:r>
            <a:r>
              <a:rPr lang="fr-FR" sz="1700" b="1" dirty="0">
                <a:solidFill>
                  <a:schemeClr val="tx1"/>
                </a:solidFill>
              </a:rPr>
              <a:t> </a:t>
            </a:r>
            <a:endParaRPr lang="fr-FR" sz="1700" b="1" dirty="0" smtClean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endParaRPr lang="fr-FR" sz="1700" b="1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fr-FR" sz="1700" dirty="0">
                <a:solidFill>
                  <a:schemeClr val="tx1"/>
                </a:solidFill>
              </a:rPr>
              <a:t>Conditions de réalisation des actes : </a:t>
            </a:r>
          </a:p>
          <a:p>
            <a:pPr marL="714375" indent="-342900" algn="just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Patient connu du MK (1 BDK ou 1 acte en présentiel par le MK ou 1 MK du même cabinet dans les douze mois précédant l’acte du </a:t>
            </a:r>
            <a:r>
              <a:rPr lang="fr-FR" sz="1600" dirty="0" err="1">
                <a:solidFill>
                  <a:schemeClr val="tx1"/>
                </a:solidFill>
              </a:rPr>
              <a:t>télésoin</a:t>
            </a:r>
            <a:r>
              <a:rPr lang="fr-FR" sz="1600" dirty="0">
                <a:solidFill>
                  <a:schemeClr val="tx1"/>
                </a:solidFill>
              </a:rPr>
              <a:t>), sauf prise en charge urgente en sortie d’hospitalisation conditionnée à la réalisation du BDK par l’établissement ; même </a:t>
            </a:r>
            <a:r>
              <a:rPr lang="fr-FR" sz="1600" dirty="0" smtClean="0">
                <a:solidFill>
                  <a:schemeClr val="tx1"/>
                </a:solidFill>
              </a:rPr>
              <a:t>territoire (au cas où </a:t>
            </a:r>
            <a:r>
              <a:rPr lang="fr-FR" sz="1600" dirty="0">
                <a:solidFill>
                  <a:schemeClr val="tx1"/>
                </a:solidFill>
              </a:rPr>
              <a:t>nécessité de rebasculer en présentiel)</a:t>
            </a:r>
          </a:p>
          <a:p>
            <a:pPr marL="714375" indent="-342900" algn="just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1</a:t>
            </a:r>
            <a:r>
              <a:rPr lang="fr-FR" sz="1600" baseline="30000" dirty="0">
                <a:solidFill>
                  <a:schemeClr val="tx1"/>
                </a:solidFill>
              </a:rPr>
              <a:t>er</a:t>
            </a:r>
            <a:r>
              <a:rPr lang="fr-FR" sz="1600" dirty="0">
                <a:solidFill>
                  <a:schemeClr val="tx1"/>
                </a:solidFill>
              </a:rPr>
              <a:t> soin et BDK initial en présentiel (sauf si le BDK est transmis par l’établissement en sortie d’hospitalisation)</a:t>
            </a:r>
          </a:p>
          <a:p>
            <a:pPr marL="714375" indent="-342900" algn="just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Consentement du </a:t>
            </a:r>
            <a:r>
              <a:rPr lang="fr-FR" sz="1600" dirty="0" smtClean="0">
                <a:solidFill>
                  <a:schemeClr val="tx1"/>
                </a:solidFill>
              </a:rPr>
              <a:t>patient, </a:t>
            </a:r>
            <a:r>
              <a:rPr lang="fr-FR" sz="1600" dirty="0">
                <a:solidFill>
                  <a:schemeClr val="tx1"/>
                </a:solidFill>
              </a:rPr>
              <a:t>matériel sécurisé (pas possible en </a:t>
            </a:r>
            <a:r>
              <a:rPr lang="fr-FR" sz="1600" dirty="0" err="1">
                <a:solidFill>
                  <a:schemeClr val="tx1"/>
                </a:solidFill>
              </a:rPr>
              <a:t>Whatsapp</a:t>
            </a:r>
            <a:r>
              <a:rPr lang="fr-FR" sz="1600" dirty="0">
                <a:solidFill>
                  <a:schemeClr val="tx1"/>
                </a:solidFill>
              </a:rPr>
              <a:t>!)</a:t>
            </a:r>
          </a:p>
          <a:p>
            <a:pPr marL="714375" indent="-342900" algn="just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Pour un patient mineur </a:t>
            </a:r>
            <a:r>
              <a:rPr lang="fr-FR" sz="1600" dirty="0" smtClean="0">
                <a:solidFill>
                  <a:schemeClr val="tx1"/>
                </a:solidFill>
              </a:rPr>
              <a:t>: accompagnement </a:t>
            </a:r>
            <a:r>
              <a:rPr lang="fr-FR" sz="1600" dirty="0">
                <a:solidFill>
                  <a:schemeClr val="tx1"/>
                </a:solidFill>
              </a:rPr>
              <a:t>par un parent ou majeur </a:t>
            </a:r>
            <a:r>
              <a:rPr lang="fr-FR" sz="1600" dirty="0" smtClean="0">
                <a:solidFill>
                  <a:schemeClr val="tx1"/>
                </a:solidFill>
              </a:rPr>
              <a:t>(</a:t>
            </a:r>
            <a:r>
              <a:rPr lang="fr-FR" sz="1600" dirty="0">
                <a:solidFill>
                  <a:schemeClr val="tx1"/>
                </a:solidFill>
              </a:rPr>
              <a:t>et par un aidant pour les patients en perte d’autonomie)</a:t>
            </a:r>
          </a:p>
          <a:p>
            <a:pPr marL="714375" indent="-342900" algn="just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On peut revenir à tout moment à une prise en charge en présentiel si le MK le juge nécessaire</a:t>
            </a:r>
          </a:p>
          <a:p>
            <a:pPr marL="714375" indent="-342900" algn="just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Alternance possible </a:t>
            </a:r>
            <a:r>
              <a:rPr lang="fr-FR" sz="1600" dirty="0" err="1">
                <a:solidFill>
                  <a:schemeClr val="tx1"/>
                </a:solidFill>
              </a:rPr>
              <a:t>télésoin</a:t>
            </a:r>
            <a:r>
              <a:rPr lang="fr-FR" sz="1600" dirty="0">
                <a:solidFill>
                  <a:schemeClr val="tx1"/>
                </a:solidFill>
              </a:rPr>
              <a:t> et </a:t>
            </a:r>
            <a:r>
              <a:rPr lang="fr-FR" sz="1600" dirty="0" smtClean="0">
                <a:solidFill>
                  <a:schemeClr val="tx1"/>
                </a:solidFill>
              </a:rPr>
              <a:t>présentiel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C000"/>
                </a:solidFill>
              </a:rPr>
              <a:t>6)</a:t>
            </a:r>
            <a:r>
              <a:rPr lang="fr-FR" dirty="0"/>
              <a:t> </a:t>
            </a:r>
            <a:r>
              <a:rPr lang="fr-FR" dirty="0" err="1" smtClean="0"/>
              <a:t>Télésoins</a:t>
            </a:r>
            <a:r>
              <a:rPr lang="fr-FR" dirty="0" smtClean="0"/>
              <a:t> </a:t>
            </a:r>
            <a:r>
              <a:rPr lang="fr-FR" sz="1400" dirty="0" smtClean="0"/>
              <a:t>(</a:t>
            </a:r>
            <a:r>
              <a:rPr lang="fr-FR" sz="1400" dirty="0"/>
              <a:t>avenant 7 à la convention </a:t>
            </a:r>
            <a:r>
              <a:rPr lang="fr-FR" sz="1400" dirty="0" smtClean="0"/>
              <a:t>nationale, article 2.3.1)</a:t>
            </a:r>
            <a:endParaRPr lang="fr-FR" sz="1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10657" r="22298"/>
          <a:stretch/>
        </p:blipFill>
        <p:spPr>
          <a:xfrm>
            <a:off x="10247587" y="493595"/>
            <a:ext cx="1227187" cy="1116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339" y="6041386"/>
            <a:ext cx="168264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0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498660" y="1702677"/>
            <a:ext cx="11196000" cy="4338710"/>
          </a:xfrm>
        </p:spPr>
        <p:txBody>
          <a:bodyPr>
            <a:normAutofit/>
          </a:bodyPr>
          <a:lstStyle/>
          <a:p>
            <a:endParaRPr lang="fr-FR" sz="1800" dirty="0" smtClean="0">
              <a:solidFill>
                <a:schemeClr val="tx1"/>
              </a:solidFill>
            </a:endParaRPr>
          </a:p>
          <a:p>
            <a:r>
              <a:rPr lang="fr-FR" sz="1800" dirty="0" smtClean="0">
                <a:solidFill>
                  <a:schemeClr val="tx1"/>
                </a:solidFill>
              </a:rPr>
              <a:t>Conditions </a:t>
            </a:r>
            <a:r>
              <a:rPr lang="fr-FR" sz="1800" dirty="0">
                <a:solidFill>
                  <a:schemeClr val="tx1"/>
                </a:solidFill>
              </a:rPr>
              <a:t>de réalisation des actes </a:t>
            </a:r>
            <a:r>
              <a:rPr lang="fr-FR" sz="1800" dirty="0" smtClean="0">
                <a:solidFill>
                  <a:schemeClr val="tx1"/>
                </a:solidFill>
              </a:rPr>
              <a:t>(suite) : </a:t>
            </a:r>
            <a:endParaRPr lang="fr-FR" sz="1800" dirty="0">
              <a:solidFill>
                <a:schemeClr val="tx1"/>
              </a:solidFill>
            </a:endParaRPr>
          </a:p>
          <a:p>
            <a:pPr marL="714375" indent="-342900" algn="just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Mêmes règles que pour les pathologies soumises à référentiel (DAP obligatoire si on dépasse le seuil de séances du référentiel</a:t>
            </a:r>
            <a:r>
              <a:rPr lang="fr-FR" sz="1800" dirty="0" smtClean="0">
                <a:solidFill>
                  <a:schemeClr val="tx1"/>
                </a:solidFill>
              </a:rPr>
              <a:t>)</a:t>
            </a:r>
            <a:endParaRPr lang="fr-FR" sz="1800" dirty="0">
              <a:solidFill>
                <a:schemeClr val="tx1"/>
              </a:solidFill>
            </a:endParaRPr>
          </a:p>
          <a:p>
            <a:pPr marL="714375" indent="-342900" algn="just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Facturation :</a:t>
            </a:r>
            <a:endParaRPr lang="fr-FR" sz="1800" dirty="0">
              <a:solidFill>
                <a:schemeClr val="tx1"/>
              </a:solidFill>
            </a:endParaRPr>
          </a:p>
          <a:p>
            <a:pPr marL="1071563" indent="-357188">
              <a:buSzPct val="50000"/>
              <a:buFont typeface="Courier New" panose="02070309020205020404" pitchFamily="49" charset="0"/>
              <a:buChar char="o"/>
            </a:pPr>
            <a:r>
              <a:rPr lang="fr-FR" sz="1800" dirty="0" smtClean="0">
                <a:solidFill>
                  <a:schemeClr val="tx1"/>
                </a:solidFill>
              </a:rPr>
              <a:t>si </a:t>
            </a:r>
            <a:r>
              <a:rPr lang="fr-FR" sz="1800" dirty="0">
                <a:solidFill>
                  <a:schemeClr val="tx1"/>
                </a:solidFill>
              </a:rPr>
              <a:t>la dernière séance est réalisée en </a:t>
            </a:r>
            <a:r>
              <a:rPr lang="fr-FR" sz="1800" dirty="0" err="1">
                <a:solidFill>
                  <a:schemeClr val="tx1"/>
                </a:solidFill>
              </a:rPr>
              <a:t>télésoin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smtClean="0">
                <a:solidFill>
                  <a:schemeClr val="tx1"/>
                </a:solidFill>
              </a:rPr>
              <a:t>: une </a:t>
            </a:r>
            <a:r>
              <a:rPr lang="fr-FR" sz="1800" dirty="0">
                <a:solidFill>
                  <a:schemeClr val="tx1"/>
                </a:solidFill>
              </a:rPr>
              <a:t>seule facturation suffit en dégradé </a:t>
            </a:r>
            <a:r>
              <a:rPr lang="fr-FR" sz="1800" dirty="0" smtClean="0">
                <a:solidFill>
                  <a:schemeClr val="tx1"/>
                </a:solidFill>
              </a:rPr>
              <a:t>(sans la </a:t>
            </a:r>
            <a:r>
              <a:rPr lang="fr-FR" sz="1800" dirty="0">
                <a:solidFill>
                  <a:schemeClr val="tx1"/>
                </a:solidFill>
              </a:rPr>
              <a:t>carte </a:t>
            </a:r>
            <a:r>
              <a:rPr lang="fr-FR" sz="1800" dirty="0" smtClean="0">
                <a:solidFill>
                  <a:schemeClr val="tx1"/>
                </a:solidFill>
              </a:rPr>
              <a:t>Vitale </a:t>
            </a:r>
            <a:r>
              <a:rPr lang="fr-FR" sz="1800" dirty="0">
                <a:solidFill>
                  <a:schemeClr val="tx1"/>
                </a:solidFill>
              </a:rPr>
              <a:t>du patient)</a:t>
            </a:r>
          </a:p>
          <a:p>
            <a:pPr marL="1071563" indent="-357188">
              <a:buSzPct val="50000"/>
              <a:buFont typeface="Courier New" panose="02070309020205020404" pitchFamily="49" charset="0"/>
              <a:buChar char="o"/>
            </a:pPr>
            <a:r>
              <a:rPr lang="fr-FR" sz="1800" dirty="0" smtClean="0">
                <a:solidFill>
                  <a:schemeClr val="tx1"/>
                </a:solidFill>
              </a:rPr>
              <a:t>si </a:t>
            </a:r>
            <a:r>
              <a:rPr lang="fr-FR" sz="1800" dirty="0">
                <a:solidFill>
                  <a:schemeClr val="tx1"/>
                </a:solidFill>
              </a:rPr>
              <a:t>la dernière séance est réalisée en présentiel : deux facturations distinctes </a:t>
            </a:r>
            <a:r>
              <a:rPr lang="fr-FR" sz="1800" dirty="0" smtClean="0">
                <a:solidFill>
                  <a:schemeClr val="tx1"/>
                </a:solidFill>
              </a:rPr>
              <a:t>(pour les séances réalisées </a:t>
            </a:r>
            <a:r>
              <a:rPr lang="fr-FR" sz="1800" dirty="0">
                <a:solidFill>
                  <a:schemeClr val="tx1"/>
                </a:solidFill>
              </a:rPr>
              <a:t>en </a:t>
            </a:r>
            <a:r>
              <a:rPr lang="fr-FR" sz="1800" dirty="0" err="1">
                <a:solidFill>
                  <a:schemeClr val="tx1"/>
                </a:solidFill>
              </a:rPr>
              <a:t>télésoin</a:t>
            </a:r>
            <a:r>
              <a:rPr lang="fr-FR" sz="1800" dirty="0">
                <a:solidFill>
                  <a:schemeClr val="tx1"/>
                </a:solidFill>
              </a:rPr>
              <a:t> (en dégradé) et </a:t>
            </a:r>
            <a:r>
              <a:rPr lang="fr-FR" sz="1800" dirty="0" smtClean="0">
                <a:solidFill>
                  <a:schemeClr val="tx1"/>
                </a:solidFill>
              </a:rPr>
              <a:t>pour celles </a:t>
            </a:r>
            <a:r>
              <a:rPr lang="fr-FR" sz="1800" dirty="0">
                <a:solidFill>
                  <a:schemeClr val="tx1"/>
                </a:solidFill>
              </a:rPr>
              <a:t>réalisées en présentiel (en mode sécurisé</a:t>
            </a:r>
            <a:r>
              <a:rPr lang="fr-FR" sz="1800" dirty="0" smtClean="0">
                <a:solidFill>
                  <a:schemeClr val="tx1"/>
                </a:solidFill>
              </a:rPr>
              <a:t>)</a:t>
            </a:r>
            <a:endParaRPr lang="fr-FR" sz="1800" dirty="0">
              <a:solidFill>
                <a:schemeClr val="tx1"/>
              </a:solidFill>
            </a:endParaRPr>
          </a:p>
          <a:p>
            <a:pPr marL="714375" indent="-342900" algn="just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Maximum de 20 % d’actes en </a:t>
            </a:r>
            <a:r>
              <a:rPr lang="fr-FR" sz="1800" dirty="0" err="1">
                <a:solidFill>
                  <a:schemeClr val="tx1"/>
                </a:solidFill>
              </a:rPr>
              <a:t>télésoin</a:t>
            </a:r>
            <a:r>
              <a:rPr lang="fr-FR" sz="1800" dirty="0">
                <a:solidFill>
                  <a:schemeClr val="tx1"/>
                </a:solidFill>
              </a:rPr>
              <a:t> par MK sur une année (et non par patient</a:t>
            </a:r>
            <a:r>
              <a:rPr lang="fr-FR" sz="1800" dirty="0" smtClean="0">
                <a:solidFill>
                  <a:schemeClr val="tx1"/>
                </a:solidFill>
              </a:rPr>
              <a:t>)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C000"/>
                </a:solidFill>
              </a:rPr>
              <a:t>6)</a:t>
            </a:r>
            <a:r>
              <a:rPr lang="fr-FR" dirty="0"/>
              <a:t> </a:t>
            </a:r>
            <a:r>
              <a:rPr lang="fr-FR" dirty="0" err="1" smtClean="0"/>
              <a:t>Télésoins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10657" r="22298"/>
          <a:stretch/>
        </p:blipFill>
        <p:spPr>
          <a:xfrm>
            <a:off x="10142483" y="493595"/>
            <a:ext cx="1332291" cy="1116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339" y="6041386"/>
            <a:ext cx="168264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6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498660" y="1661967"/>
            <a:ext cx="11195999" cy="4855680"/>
          </a:xfrm>
        </p:spPr>
        <p:txBody>
          <a:bodyPr>
            <a:noAutofit/>
          </a:bodyPr>
          <a:lstStyle/>
          <a:p>
            <a:pPr marL="285750" indent="-285750" algn="just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1700" dirty="0" smtClean="0">
                <a:solidFill>
                  <a:schemeClr val="tx1"/>
                </a:solidFill>
              </a:rPr>
              <a:t>La </a:t>
            </a:r>
            <a:r>
              <a:rPr lang="fr-FR" sz="1700" dirty="0">
                <a:solidFill>
                  <a:schemeClr val="tx1"/>
                </a:solidFill>
              </a:rPr>
              <a:t>télé-expertise a pour objet de permettre à un professionnel de santé </a:t>
            </a:r>
            <a:r>
              <a:rPr lang="fr-FR" sz="1700" dirty="0" smtClean="0">
                <a:solidFill>
                  <a:schemeClr val="tx1"/>
                </a:solidFill>
              </a:rPr>
              <a:t>(le </a:t>
            </a:r>
            <a:r>
              <a:rPr lang="fr-FR" sz="1700" dirty="0">
                <a:solidFill>
                  <a:schemeClr val="tx1"/>
                </a:solidFill>
              </a:rPr>
              <a:t>MK qui est le requérant) de solliciter l’avis à distance </a:t>
            </a:r>
            <a:r>
              <a:rPr lang="fr-FR" sz="1700" dirty="0" smtClean="0">
                <a:solidFill>
                  <a:schemeClr val="tx1"/>
                </a:solidFill>
              </a:rPr>
              <a:t>d’un </a:t>
            </a:r>
            <a:r>
              <a:rPr lang="fr-FR" sz="1700" dirty="0">
                <a:solidFill>
                  <a:schemeClr val="tx1"/>
                </a:solidFill>
              </a:rPr>
              <a:t>professionnel médical (le requis) en raison de </a:t>
            </a:r>
            <a:r>
              <a:rPr lang="fr-FR" sz="1700" dirty="0" smtClean="0">
                <a:solidFill>
                  <a:schemeClr val="tx1"/>
                </a:solidFill>
              </a:rPr>
              <a:t>sa </a:t>
            </a:r>
            <a:r>
              <a:rPr lang="fr-FR" sz="1700" dirty="0">
                <a:solidFill>
                  <a:schemeClr val="tx1"/>
                </a:solidFill>
              </a:rPr>
              <a:t>formation ou </a:t>
            </a:r>
            <a:r>
              <a:rPr lang="fr-FR" sz="1700" dirty="0" smtClean="0">
                <a:solidFill>
                  <a:schemeClr val="tx1"/>
                </a:solidFill>
              </a:rPr>
              <a:t>de compétences </a:t>
            </a:r>
            <a:r>
              <a:rPr lang="fr-FR" sz="1700" dirty="0">
                <a:solidFill>
                  <a:schemeClr val="tx1"/>
                </a:solidFill>
              </a:rPr>
              <a:t>spécifiques susceptibles de répondre à la question posée, sur la base d'informations de santé liées à la prise en charge du patient </a:t>
            </a:r>
            <a:r>
              <a:rPr lang="fr-FR" sz="1700" dirty="0" smtClean="0">
                <a:solidFill>
                  <a:schemeClr val="tx1"/>
                </a:solidFill>
              </a:rPr>
              <a:t>(exemple : un </a:t>
            </a:r>
            <a:r>
              <a:rPr lang="fr-FR" sz="1700" dirty="0">
                <a:solidFill>
                  <a:schemeClr val="tx1"/>
                </a:solidFill>
              </a:rPr>
              <a:t>chirurgien suite à un acte opératoire). </a:t>
            </a:r>
          </a:p>
          <a:p>
            <a:pPr marL="285750" indent="-285750" algn="just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1700" dirty="0">
                <a:solidFill>
                  <a:schemeClr val="tx1"/>
                </a:solidFill>
              </a:rPr>
              <a:t>Elle se fait par messagerie sécurisée.</a:t>
            </a:r>
          </a:p>
          <a:p>
            <a:pPr marL="285750" indent="-285750" algn="just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1700" dirty="0">
                <a:solidFill>
                  <a:schemeClr val="tx1"/>
                </a:solidFill>
              </a:rPr>
              <a:t>Pas de prescription médicale préalable </a:t>
            </a:r>
            <a:r>
              <a:rPr lang="fr-FR" sz="1700" dirty="0" smtClean="0">
                <a:solidFill>
                  <a:schemeClr val="tx1"/>
                </a:solidFill>
              </a:rPr>
              <a:t>nécessaire.</a:t>
            </a:r>
            <a:endParaRPr lang="fr-FR" sz="1700" dirty="0">
              <a:solidFill>
                <a:schemeClr val="tx1"/>
              </a:solidFill>
            </a:endParaRPr>
          </a:p>
          <a:p>
            <a:pPr marL="285750" indent="-285750" algn="just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1700" dirty="0">
                <a:solidFill>
                  <a:schemeClr val="tx1"/>
                </a:solidFill>
              </a:rPr>
              <a:t>Le MK est le requérant, le médecin sollicité est le requis.</a:t>
            </a:r>
          </a:p>
          <a:p>
            <a:pPr marL="285750" indent="-285750" algn="just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1700" dirty="0">
                <a:solidFill>
                  <a:schemeClr val="tx1"/>
                </a:solidFill>
              </a:rPr>
              <a:t>La télé-expertise est asynchrone (question du requérant puis réponse du médecin sollicité (le requis) </a:t>
            </a:r>
            <a:r>
              <a:rPr lang="fr-FR" sz="1700" dirty="0" smtClean="0">
                <a:solidFill>
                  <a:schemeClr val="tx1"/>
                </a:solidFill>
              </a:rPr>
              <a:t>s’il juge de la bonne opportunité </a:t>
            </a:r>
            <a:r>
              <a:rPr lang="fr-FR" sz="1700" dirty="0">
                <a:solidFill>
                  <a:schemeClr val="tx1"/>
                </a:solidFill>
              </a:rPr>
              <a:t>de la </a:t>
            </a:r>
            <a:r>
              <a:rPr lang="fr-FR" sz="1700" dirty="0" err="1">
                <a:solidFill>
                  <a:schemeClr val="tx1"/>
                </a:solidFill>
              </a:rPr>
              <a:t>téléexpertise</a:t>
            </a:r>
            <a:r>
              <a:rPr lang="fr-FR" sz="1700" dirty="0" smtClean="0">
                <a:solidFill>
                  <a:schemeClr val="tx1"/>
                </a:solidFill>
              </a:rPr>
              <a:t>).</a:t>
            </a:r>
            <a:endParaRPr lang="fr-FR" sz="1700" dirty="0">
              <a:solidFill>
                <a:schemeClr val="tx1"/>
              </a:solidFill>
            </a:endParaRPr>
          </a:p>
          <a:p>
            <a:pPr marL="285750" indent="-285750" algn="just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1700" dirty="0">
                <a:solidFill>
                  <a:schemeClr val="tx1"/>
                </a:solidFill>
              </a:rPr>
              <a:t>Facturation de la télé-expertise </a:t>
            </a:r>
            <a:r>
              <a:rPr lang="fr-FR" sz="1700" dirty="0" smtClean="0">
                <a:solidFill>
                  <a:schemeClr val="tx1"/>
                </a:solidFill>
              </a:rPr>
              <a:t>:</a:t>
            </a:r>
          </a:p>
          <a:p>
            <a:pPr marL="714375" indent="-342900" algn="just">
              <a:spcBef>
                <a:spcPts val="0"/>
              </a:spcBef>
              <a:buSzPct val="50000"/>
              <a:buFont typeface="Courier New" panose="02070309020205020404" pitchFamily="49" charset="0"/>
              <a:buChar char="o"/>
            </a:pPr>
            <a:r>
              <a:rPr lang="fr-FR" sz="1700" dirty="0" smtClean="0">
                <a:solidFill>
                  <a:schemeClr val="tx1"/>
                </a:solidFill>
              </a:rPr>
              <a:t>réponse </a:t>
            </a:r>
            <a:r>
              <a:rPr lang="fr-FR" sz="1700" dirty="0">
                <a:solidFill>
                  <a:schemeClr val="tx1"/>
                </a:solidFill>
              </a:rPr>
              <a:t>avec compte-rendu fait par le requis et transmis au requérant ayant sollicité l’acte : cotation avec la lettre-clé </a:t>
            </a:r>
            <a:r>
              <a:rPr lang="fr-FR" sz="1700" dirty="0" smtClean="0">
                <a:solidFill>
                  <a:schemeClr val="tx1"/>
                </a:solidFill>
              </a:rPr>
              <a:t>RQD à </a:t>
            </a:r>
            <a:r>
              <a:rPr lang="fr-FR" sz="1700" dirty="0">
                <a:solidFill>
                  <a:schemeClr val="tx1"/>
                </a:solidFill>
              </a:rPr>
              <a:t>10 euros, limitée à 2 fois/an par MK pour un même </a:t>
            </a:r>
            <a:r>
              <a:rPr lang="fr-FR" sz="1700" dirty="0" smtClean="0">
                <a:solidFill>
                  <a:schemeClr val="tx1"/>
                </a:solidFill>
              </a:rPr>
              <a:t>patient.</a:t>
            </a:r>
            <a:endParaRPr lang="fr-FR" sz="1700" dirty="0">
              <a:solidFill>
                <a:schemeClr val="tx1"/>
              </a:solidFill>
            </a:endParaRPr>
          </a:p>
          <a:p>
            <a:pPr marL="285750" indent="-285750" algn="just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1700" dirty="0" smtClean="0">
                <a:solidFill>
                  <a:schemeClr val="tx1"/>
                </a:solidFill>
              </a:rPr>
              <a:t>Bien </a:t>
            </a:r>
            <a:r>
              <a:rPr lang="fr-FR" sz="1700" dirty="0">
                <a:solidFill>
                  <a:schemeClr val="tx1"/>
                </a:solidFill>
              </a:rPr>
              <a:t>garder la trace de cet échange</a:t>
            </a:r>
            <a:r>
              <a:rPr lang="fr-FR" sz="1700" dirty="0" smtClean="0">
                <a:solidFill>
                  <a:schemeClr val="tx1"/>
                </a:solidFill>
              </a:rPr>
              <a:t>.</a:t>
            </a:r>
            <a:endParaRPr lang="fr-FR" sz="1700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C000"/>
                </a:solidFill>
              </a:rPr>
              <a:t>7)</a:t>
            </a:r>
            <a:r>
              <a:rPr lang="fr-FR" dirty="0"/>
              <a:t> </a:t>
            </a:r>
            <a:r>
              <a:rPr lang="fr-FR" dirty="0" smtClean="0"/>
              <a:t>Télé-expertise </a:t>
            </a:r>
            <a:br>
              <a:rPr lang="fr-FR" dirty="0" smtClean="0"/>
            </a:br>
            <a:r>
              <a:rPr lang="fr-FR" sz="1400" dirty="0" smtClean="0"/>
              <a:t>(avenant 7 à la convention nationale, article 2.3.2)</a:t>
            </a:r>
            <a:endParaRPr lang="fr-FR" sz="1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339" y="6041386"/>
            <a:ext cx="1682642" cy="66452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2510" t="23762" r="2975" b="14014"/>
          <a:stretch/>
        </p:blipFill>
        <p:spPr>
          <a:xfrm>
            <a:off x="8471338" y="494778"/>
            <a:ext cx="3005959" cy="11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9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>
          <a:xfrm>
            <a:off x="498660" y="1762200"/>
            <a:ext cx="11196000" cy="4402323"/>
          </a:xfrm>
        </p:spPr>
        <p:txBody>
          <a:bodyPr>
            <a:noAutofit/>
          </a:bodyPr>
          <a:lstStyle/>
          <a:p>
            <a:pPr marL="536575" indent="-357188" algn="just">
              <a:lnSpc>
                <a:spcPct val="100000"/>
              </a:lnSpc>
              <a:spcBef>
                <a:spcPts val="0"/>
              </a:spcBef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A </a:t>
            </a:r>
            <a:r>
              <a:rPr lang="fr-FR" sz="1800" dirty="0">
                <a:solidFill>
                  <a:schemeClr val="tx1"/>
                </a:solidFill>
              </a:rPr>
              <a:t>partir d’ordonnances de moins de 1 an (mais les séances peuvent dépasser le </a:t>
            </a:r>
            <a:r>
              <a:rPr lang="fr-FR" sz="1800" dirty="0" smtClean="0">
                <a:solidFill>
                  <a:schemeClr val="tx1"/>
                </a:solidFill>
              </a:rPr>
              <a:t>365</a:t>
            </a:r>
            <a:r>
              <a:rPr lang="fr-FR" sz="1800" baseline="30000" dirty="0" smtClean="0">
                <a:solidFill>
                  <a:schemeClr val="tx1"/>
                </a:solidFill>
              </a:rPr>
              <a:t>ème</a:t>
            </a:r>
            <a:r>
              <a:rPr lang="fr-FR" sz="1800" dirty="0" smtClean="0">
                <a:solidFill>
                  <a:schemeClr val="tx1"/>
                </a:solidFill>
              </a:rPr>
              <a:t> jour </a:t>
            </a:r>
            <a:r>
              <a:rPr lang="fr-FR" sz="1800" dirty="0">
                <a:solidFill>
                  <a:schemeClr val="tx1"/>
                </a:solidFill>
              </a:rPr>
              <a:t>après l’ordonnance initiale</a:t>
            </a:r>
            <a:r>
              <a:rPr lang="fr-FR" sz="1800" dirty="0" smtClean="0">
                <a:solidFill>
                  <a:schemeClr val="tx1"/>
                </a:solidFill>
              </a:rPr>
              <a:t>).</a:t>
            </a:r>
            <a:endParaRPr lang="fr-FR" sz="1800" dirty="0">
              <a:solidFill>
                <a:schemeClr val="tx1"/>
              </a:solidFill>
            </a:endParaRPr>
          </a:p>
          <a:p>
            <a:pPr marL="536575" indent="-357188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fr-FR" sz="1800" dirty="0">
              <a:solidFill>
                <a:schemeClr val="tx1"/>
              </a:solidFill>
            </a:endParaRPr>
          </a:p>
          <a:p>
            <a:pPr marL="536575" indent="-357188" algn="just">
              <a:lnSpc>
                <a:spcPct val="100000"/>
              </a:lnSpc>
              <a:spcBef>
                <a:spcPts val="0"/>
              </a:spcBef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Adaptation </a:t>
            </a:r>
            <a:r>
              <a:rPr lang="fr-FR" sz="1800" dirty="0">
                <a:solidFill>
                  <a:schemeClr val="tx1"/>
                </a:solidFill>
              </a:rPr>
              <a:t>possible et donc modification de la cotation en cas d’évolution de la même pathologie et non pour d’autres affections </a:t>
            </a:r>
            <a:r>
              <a:rPr lang="fr-FR" sz="1800" dirty="0" smtClean="0">
                <a:solidFill>
                  <a:schemeClr val="tx1"/>
                </a:solidFill>
              </a:rPr>
              <a:t>:</a:t>
            </a:r>
          </a:p>
          <a:p>
            <a:pPr marL="893763" indent="-357188" algn="just">
              <a:lnSpc>
                <a:spcPct val="100000"/>
              </a:lnSpc>
              <a:spcBef>
                <a:spcPts val="0"/>
              </a:spcBef>
              <a:buSzPct val="50000"/>
              <a:buFont typeface="Courier New" panose="02070309020205020404" pitchFamily="49" charset="0"/>
              <a:buChar char="o"/>
            </a:pPr>
            <a:r>
              <a:rPr lang="fr-FR" sz="1800" dirty="0" smtClean="0">
                <a:solidFill>
                  <a:schemeClr val="tx1"/>
                </a:solidFill>
              </a:rPr>
              <a:t>cotation </a:t>
            </a:r>
            <a:r>
              <a:rPr lang="fr-FR" sz="1800" dirty="0">
                <a:solidFill>
                  <a:schemeClr val="tx1"/>
                </a:solidFill>
              </a:rPr>
              <a:t>de RAM 7,49 (lombalgie commune) à RAM 7,51 (lombosciatique) : OK</a:t>
            </a:r>
          </a:p>
          <a:p>
            <a:pPr marL="893763" indent="-357188" algn="just">
              <a:lnSpc>
                <a:spcPct val="100000"/>
              </a:lnSpc>
              <a:spcBef>
                <a:spcPts val="0"/>
              </a:spcBef>
              <a:buSzPct val="50000"/>
              <a:buFont typeface="Courier New" panose="02070309020205020404" pitchFamily="49" charset="0"/>
              <a:buChar char="o"/>
            </a:pPr>
            <a:r>
              <a:rPr lang="fr-FR" sz="1800" dirty="0" smtClean="0">
                <a:solidFill>
                  <a:schemeClr val="tx1"/>
                </a:solidFill>
              </a:rPr>
              <a:t>cotation </a:t>
            </a:r>
            <a:r>
              <a:rPr lang="fr-FR" sz="1800" dirty="0">
                <a:solidFill>
                  <a:schemeClr val="tx1"/>
                </a:solidFill>
              </a:rPr>
              <a:t>de RAM 7,49 vers TER 9,49 pour lombalgie + entorse de cheville : cotation non </a:t>
            </a:r>
            <a:r>
              <a:rPr lang="fr-FR" sz="1800" dirty="0" smtClean="0">
                <a:solidFill>
                  <a:schemeClr val="tx1"/>
                </a:solidFill>
              </a:rPr>
              <a:t>autorisée (car non prescrite initialement</a:t>
            </a:r>
            <a:r>
              <a:rPr lang="fr-FR" sz="1800" dirty="0" smtClean="0">
                <a:solidFill>
                  <a:schemeClr val="tx1"/>
                </a:solidFill>
              </a:rPr>
              <a:t>).</a:t>
            </a:r>
            <a:endParaRPr lang="fr-FR" sz="1800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SzPct val="50000"/>
              <a:buFont typeface="Courier New" panose="02070309020205020404" pitchFamily="49" charset="0"/>
              <a:buChar char="o"/>
            </a:pPr>
            <a:endParaRPr lang="fr-FR" sz="1800" dirty="0">
              <a:solidFill>
                <a:schemeClr val="tx1"/>
              </a:solidFill>
            </a:endParaRPr>
          </a:p>
          <a:p>
            <a:pPr marL="536575" indent="-357188" algn="just">
              <a:lnSpc>
                <a:spcPct val="100000"/>
              </a:lnSpc>
              <a:spcBef>
                <a:spcPts val="0"/>
              </a:spcBef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Facturation </a:t>
            </a:r>
            <a:r>
              <a:rPr lang="fr-FR" sz="1800" dirty="0">
                <a:solidFill>
                  <a:schemeClr val="tx1"/>
                </a:solidFill>
              </a:rPr>
              <a:t>possible du BDK en cas d’adaptation en dehors des échéances habituelles de facturation du BDK.  </a:t>
            </a:r>
          </a:p>
          <a:p>
            <a:pPr marL="536575" indent="-357188" algn="just">
              <a:lnSpc>
                <a:spcPct val="100000"/>
              </a:lnSpc>
              <a:spcBef>
                <a:spcPts val="0"/>
              </a:spcBef>
            </a:pPr>
            <a:endParaRPr lang="fr-FR" sz="1800" dirty="0">
              <a:solidFill>
                <a:schemeClr val="tx1"/>
              </a:solidFill>
            </a:endParaRPr>
          </a:p>
          <a:p>
            <a:pPr marL="536575" indent="-357188" algn="just">
              <a:lnSpc>
                <a:spcPct val="100000"/>
              </a:lnSpc>
              <a:spcBef>
                <a:spcPts val="0"/>
              </a:spcBef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Plusieurs renouvellements dans </a:t>
            </a:r>
            <a:r>
              <a:rPr lang="fr-FR" sz="1800" dirty="0">
                <a:solidFill>
                  <a:schemeClr val="tx1"/>
                </a:solidFill>
              </a:rPr>
              <a:t>l’année sont possibles mais la règle de la DAP est maintenue en cas de pathologie soumise à référentiel (ex : RAM 7,49)</a:t>
            </a:r>
          </a:p>
          <a:p>
            <a:pPr marL="857250" indent="-8572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17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C000"/>
                </a:solidFill>
              </a:rPr>
              <a:t>8)</a:t>
            </a:r>
            <a:r>
              <a:rPr lang="fr-FR" dirty="0"/>
              <a:t> </a:t>
            </a:r>
            <a:r>
              <a:rPr lang="fr-FR" dirty="0" smtClean="0"/>
              <a:t>Renouvellements </a:t>
            </a:r>
            <a:r>
              <a:rPr lang="fr-FR" dirty="0"/>
              <a:t>par le MK (suite loi </a:t>
            </a:r>
            <a:r>
              <a:rPr lang="fr-FR" dirty="0" smtClean="0"/>
              <a:t>RIST)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339" y="6041386"/>
            <a:ext cx="1682642" cy="66452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18572" t="23462" r="12520" b="23573"/>
          <a:stretch/>
        </p:blipFill>
        <p:spPr>
          <a:xfrm>
            <a:off x="10102355" y="494778"/>
            <a:ext cx="1374941" cy="111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6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>
          <a:xfrm>
            <a:off x="498660" y="2156132"/>
            <a:ext cx="11196000" cy="2352805"/>
          </a:xfrm>
        </p:spPr>
        <p:txBody>
          <a:bodyPr>
            <a:noAutofit/>
          </a:bodyPr>
          <a:lstStyle/>
          <a:p>
            <a:pPr marL="536575" indent="-357188" algn="just">
              <a:lnSpc>
                <a:spcPct val="100000"/>
              </a:lnSpc>
              <a:spcBef>
                <a:spcPts val="0"/>
              </a:spcBef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Modalités </a:t>
            </a:r>
            <a:r>
              <a:rPr lang="fr-FR" dirty="0">
                <a:solidFill>
                  <a:schemeClr val="tx1"/>
                </a:solidFill>
              </a:rPr>
              <a:t>pratiques : inscription sur l’original de l’ordonnance </a:t>
            </a:r>
            <a:r>
              <a:rPr lang="fr-FR" dirty="0" smtClean="0">
                <a:solidFill>
                  <a:schemeClr val="tx1"/>
                </a:solidFill>
              </a:rPr>
              <a:t>:</a:t>
            </a:r>
          </a:p>
          <a:p>
            <a:pPr marL="179387" algn="just">
              <a:lnSpc>
                <a:spcPct val="100000"/>
              </a:lnSpc>
              <a:spcBef>
                <a:spcPts val="0"/>
              </a:spcBef>
              <a:buClr>
                <a:srgbClr val="FF6600"/>
              </a:buClr>
            </a:pPr>
            <a:endParaRPr lang="fr-FR" dirty="0">
              <a:solidFill>
                <a:schemeClr val="tx1"/>
              </a:solidFill>
            </a:endParaRPr>
          </a:p>
          <a:p>
            <a:pPr marL="893763" indent="-357188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50000"/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chemeClr val="tx1"/>
                </a:solidFill>
              </a:rPr>
              <a:t>Identification </a:t>
            </a:r>
            <a:r>
              <a:rPr lang="fr-FR" dirty="0">
                <a:solidFill>
                  <a:schemeClr val="tx1"/>
                </a:solidFill>
              </a:rPr>
              <a:t>du MK + numéro spécifique de prescripteur </a:t>
            </a:r>
            <a:r>
              <a:rPr lang="fr-FR" dirty="0">
                <a:solidFill>
                  <a:srgbClr val="FF6600"/>
                </a:solidFill>
              </a:rPr>
              <a:t>291991123</a:t>
            </a:r>
          </a:p>
          <a:p>
            <a:pPr marL="893763" indent="-357188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50000"/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1"/>
                </a:solidFill>
              </a:rPr>
              <a:t>« Renouvellement du masseur-kinésithérapeute »</a:t>
            </a:r>
          </a:p>
          <a:p>
            <a:pPr marL="893763" indent="-357188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50000"/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1"/>
                </a:solidFill>
              </a:rPr>
              <a:t>Nombre de séances prévues</a:t>
            </a:r>
          </a:p>
          <a:p>
            <a:pPr marL="893763" indent="-357188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50000"/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1"/>
                </a:solidFill>
              </a:rPr>
              <a:t>Type de </a:t>
            </a:r>
            <a:r>
              <a:rPr lang="fr-FR" dirty="0" smtClean="0">
                <a:solidFill>
                  <a:schemeClr val="tx1"/>
                </a:solidFill>
              </a:rPr>
              <a:t>séances, </a:t>
            </a:r>
            <a:r>
              <a:rPr lang="fr-FR" dirty="0">
                <a:solidFill>
                  <a:schemeClr val="tx1"/>
                </a:solidFill>
              </a:rPr>
              <a:t>s’il est modifié</a:t>
            </a:r>
          </a:p>
          <a:p>
            <a:pPr marL="893763" indent="-357188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50000"/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1"/>
                </a:solidFill>
              </a:rPr>
              <a:t>Date et </a:t>
            </a:r>
            <a:r>
              <a:rPr lang="fr-FR" dirty="0" smtClean="0">
                <a:solidFill>
                  <a:schemeClr val="tx1"/>
                </a:solidFill>
              </a:rPr>
              <a:t>signature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18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C000"/>
                </a:solidFill>
              </a:rPr>
              <a:t>8)</a:t>
            </a:r>
            <a:r>
              <a:rPr lang="fr-FR" dirty="0"/>
              <a:t> LES renouvellements par le MK (suite loi </a:t>
            </a:r>
            <a:r>
              <a:rPr lang="fr-FR" dirty="0" smtClean="0"/>
              <a:t>RIST)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339" y="6041386"/>
            <a:ext cx="1682642" cy="66452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18572" t="23462" r="12520" b="23573"/>
          <a:stretch/>
        </p:blipFill>
        <p:spPr>
          <a:xfrm>
            <a:off x="10102355" y="494778"/>
            <a:ext cx="1374941" cy="111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5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>
          <a:xfrm>
            <a:off x="498660" y="1885949"/>
            <a:ext cx="11196000" cy="4710793"/>
          </a:xfrm>
        </p:spPr>
        <p:txBody>
          <a:bodyPr>
            <a:noAutofit/>
          </a:bodyPr>
          <a:lstStyle/>
          <a:p>
            <a:pPr marL="180975" algn="just">
              <a:lnSpc>
                <a:spcPct val="100000"/>
              </a:lnSpc>
              <a:spcBef>
                <a:spcPts val="0"/>
              </a:spcBef>
              <a:buSzPct val="50000"/>
            </a:pPr>
            <a:r>
              <a:rPr lang="fr-FR" dirty="0" smtClean="0">
                <a:solidFill>
                  <a:schemeClr val="tx1"/>
                </a:solidFill>
              </a:rPr>
              <a:t>De la compétence du MK au BDK : une suite logique</a:t>
            </a:r>
          </a:p>
          <a:p>
            <a:pPr marL="533400" algn="just">
              <a:lnSpc>
                <a:spcPct val="100000"/>
              </a:lnSpc>
              <a:spcBef>
                <a:spcPts val="0"/>
              </a:spcBef>
              <a:buSzPct val="50000"/>
            </a:pPr>
            <a:r>
              <a:rPr lang="fr-FR" sz="1800" dirty="0" smtClean="0">
                <a:solidFill>
                  <a:schemeClr val="tx1"/>
                </a:solidFill>
              </a:rPr>
              <a:t>Selon </a:t>
            </a:r>
            <a:r>
              <a:rPr lang="fr-FR" sz="1800" dirty="0">
                <a:solidFill>
                  <a:schemeClr val="tx1"/>
                </a:solidFill>
              </a:rPr>
              <a:t>l’article R4321-59 : </a:t>
            </a:r>
            <a:r>
              <a:rPr lang="fr-FR" sz="1600" dirty="0">
                <a:solidFill>
                  <a:schemeClr val="tx1"/>
                </a:solidFill>
              </a:rPr>
              <a:t>« </a:t>
            </a:r>
            <a:r>
              <a:rPr lang="fr-FR" sz="1600" i="1" dirty="0">
                <a:solidFill>
                  <a:schemeClr val="tx1"/>
                </a:solidFill>
              </a:rPr>
              <a:t>Dans les limites fixées par la loi, le masseur-kinésithérapeute est libre de ses actes qui sont ceux qu'il estime les plus appropriés en la circonstance. Sans négliger son devoir d'accompagnement moral, il limite ses actes à ce qui est nécessaire à la qualité, à la sécurité et à l'efficacité des soins. Il agit de même pour ses prescriptions, conformément à l'article L. 4321-1. Il prend en compte les avantages, les inconvénients et les conséquences des différents choix possibles </a:t>
            </a:r>
            <a:r>
              <a:rPr lang="fr-FR" sz="1600" dirty="0" smtClean="0">
                <a:solidFill>
                  <a:schemeClr val="tx1"/>
                </a:solidFill>
              </a:rPr>
              <a:t>».</a:t>
            </a:r>
            <a:endParaRPr lang="fr-FR" sz="1800" dirty="0" smtClean="0">
              <a:solidFill>
                <a:schemeClr val="tx1"/>
              </a:solidFill>
            </a:endParaRPr>
          </a:p>
          <a:p>
            <a:pPr marL="533400" algn="just">
              <a:lnSpc>
                <a:spcPct val="100000"/>
              </a:lnSpc>
              <a:spcBef>
                <a:spcPts val="0"/>
              </a:spcBef>
              <a:buSzPct val="50000"/>
            </a:pPr>
            <a:endParaRPr lang="fr-FR" sz="1800" dirty="0">
              <a:solidFill>
                <a:schemeClr val="tx1"/>
              </a:solidFill>
            </a:endParaRPr>
          </a:p>
          <a:p>
            <a:pPr marL="533400" algn="just">
              <a:lnSpc>
                <a:spcPct val="100000"/>
              </a:lnSpc>
              <a:spcBef>
                <a:spcPts val="0"/>
              </a:spcBef>
              <a:buSzPct val="50000"/>
            </a:pPr>
            <a:r>
              <a:rPr lang="fr-FR" sz="1800" dirty="0">
                <a:solidFill>
                  <a:schemeClr val="tx1"/>
                </a:solidFill>
              </a:rPr>
              <a:t>Le MK a </a:t>
            </a:r>
            <a:r>
              <a:rPr lang="fr-FR" sz="1800" b="1" dirty="0">
                <a:solidFill>
                  <a:schemeClr val="tx1"/>
                </a:solidFill>
              </a:rPr>
              <a:t>donc la responsabilité des techniques, du nombre et du rythme des séances ainsi que le lieu des séances</a:t>
            </a:r>
            <a:r>
              <a:rPr lang="fr-FR" sz="1800" dirty="0">
                <a:solidFill>
                  <a:schemeClr val="tx1"/>
                </a:solidFill>
              </a:rPr>
              <a:t>. </a:t>
            </a:r>
            <a:endParaRPr lang="fr-FR" sz="1800" dirty="0" smtClean="0">
              <a:solidFill>
                <a:schemeClr val="tx1"/>
              </a:solidFill>
            </a:endParaRPr>
          </a:p>
          <a:p>
            <a:pPr marL="533400" algn="just">
              <a:lnSpc>
                <a:spcPct val="100000"/>
              </a:lnSpc>
              <a:spcBef>
                <a:spcPts val="0"/>
              </a:spcBef>
              <a:buSzPct val="50000"/>
            </a:pPr>
            <a:endParaRPr lang="fr-FR" sz="1800" dirty="0" smtClean="0">
              <a:solidFill>
                <a:schemeClr val="tx1"/>
              </a:solidFill>
            </a:endParaRPr>
          </a:p>
          <a:p>
            <a:pPr marL="533400" algn="just">
              <a:lnSpc>
                <a:spcPct val="100000"/>
              </a:lnSpc>
              <a:spcBef>
                <a:spcPts val="0"/>
              </a:spcBef>
              <a:buSzPct val="50000"/>
            </a:pPr>
            <a:r>
              <a:rPr lang="fr-FR" sz="1800" b="1" dirty="0" smtClean="0">
                <a:solidFill>
                  <a:schemeClr val="tx1"/>
                </a:solidFill>
              </a:rPr>
              <a:t>Le BDK formalise tous ces points </a:t>
            </a:r>
            <a:r>
              <a:rPr lang="fr-FR" sz="1800" dirty="0" smtClean="0">
                <a:solidFill>
                  <a:schemeClr val="tx1"/>
                </a:solidFill>
              </a:rPr>
              <a:t>puis met </a:t>
            </a:r>
            <a:r>
              <a:rPr lang="fr-FR" sz="1800" dirty="0">
                <a:solidFill>
                  <a:schemeClr val="tx1"/>
                </a:solidFill>
              </a:rPr>
              <a:t>en œuvre </a:t>
            </a:r>
            <a:r>
              <a:rPr lang="fr-FR" sz="1800" dirty="0" smtClean="0">
                <a:solidFill>
                  <a:schemeClr val="tx1"/>
                </a:solidFill>
              </a:rPr>
              <a:t>le projet thérapeutique. </a:t>
            </a:r>
            <a:endParaRPr lang="fr-FR" sz="1800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Clr>
                <a:srgbClr val="FF6600"/>
              </a:buClr>
              <a:buFont typeface="Arial" panose="020B0604020202020204" pitchFamily="34" charset="0"/>
              <a:buChar char="•"/>
            </a:pPr>
            <a:endParaRPr lang="fr-FR" sz="18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FF6600"/>
              </a:buClr>
            </a:pPr>
            <a:r>
              <a:rPr lang="fr-FR" sz="1800" dirty="0" smtClean="0">
                <a:solidFill>
                  <a:schemeClr val="tx1"/>
                </a:solidFill>
              </a:rPr>
              <a:t>Son </a:t>
            </a:r>
            <a:r>
              <a:rPr lang="fr-FR" sz="1800" dirty="0">
                <a:solidFill>
                  <a:schemeClr val="tx1"/>
                </a:solidFill>
              </a:rPr>
              <a:t>contenu est fixé par la NGAP (évaluation des déficiences, incapacités fonctionnelles, objectif, protocole de traitement, nombre prévisionnel et rythme des séances, résultats, lieu des </a:t>
            </a:r>
            <a:r>
              <a:rPr lang="fr-FR" sz="1800" dirty="0" smtClean="0">
                <a:solidFill>
                  <a:schemeClr val="tx1"/>
                </a:solidFill>
              </a:rPr>
              <a:t>séances, </a:t>
            </a:r>
            <a:r>
              <a:rPr lang="fr-FR" sz="1800" dirty="0" err="1">
                <a:solidFill>
                  <a:schemeClr val="tx1"/>
                </a:solidFill>
              </a:rPr>
              <a:t>etc</a:t>
            </a:r>
            <a:r>
              <a:rPr lang="fr-FR" sz="1800" dirty="0" smtClean="0">
                <a:solidFill>
                  <a:schemeClr val="tx1"/>
                </a:solidFill>
              </a:rPr>
              <a:t>).</a:t>
            </a:r>
            <a:endParaRPr lang="fr-FR" sz="18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FF6600"/>
              </a:buClr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19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C000"/>
                </a:solidFill>
              </a:rPr>
              <a:t>9)</a:t>
            </a:r>
            <a:r>
              <a:rPr lang="fr-FR" dirty="0"/>
              <a:t> LE BDK : aide à la </a:t>
            </a:r>
            <a:r>
              <a:rPr lang="fr-FR" dirty="0" smtClean="0"/>
              <a:t>cotation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15149"/>
          <a:stretch/>
        </p:blipFill>
        <p:spPr>
          <a:xfrm>
            <a:off x="10068911" y="494777"/>
            <a:ext cx="1418895" cy="111481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339" y="6041386"/>
            <a:ext cx="168264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1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5"/>
          <p:cNvSpPr txBox="1">
            <a:spLocks/>
          </p:cNvSpPr>
          <p:nvPr/>
        </p:nvSpPr>
        <p:spPr>
          <a:xfrm>
            <a:off x="6252972" y="2188868"/>
            <a:ext cx="5438450" cy="4157999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txBody>
          <a:bodyPr vert="horz" lIns="251999" tIns="270000" rIns="90000" bIns="46800" rtlCol="0" anchor="t"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  <a:defRPr sz="41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2000" dirty="0">
              <a:solidFill>
                <a:srgbClr val="FFC000"/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2400" dirty="0"/>
              <a:t>Webinaire régional </a:t>
            </a:r>
            <a:r>
              <a:rPr lang="fr-FR" sz="2400" dirty="0" smtClean="0"/>
              <a:t>Technique</a:t>
            </a:r>
            <a:br>
              <a:rPr lang="fr-FR" sz="2400" dirty="0" smtClean="0"/>
            </a:br>
            <a:r>
              <a:rPr lang="fr-FR" sz="1600" dirty="0" smtClean="0"/>
              <a:t>11 février 2025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/>
              <a:t/>
            </a:r>
            <a:br>
              <a:rPr lang="fr-FR" sz="2400" dirty="0"/>
            </a:br>
            <a:r>
              <a:rPr lang="fr-FR" sz="2000" dirty="0" smtClean="0">
                <a:solidFill>
                  <a:srgbClr val="FFC000"/>
                </a:solidFill>
              </a:rPr>
              <a:t>Le nouveau guide pratique de la NGAP en Auvergne-RhOne-ALPES</a:t>
            </a:r>
            <a:br>
              <a:rPr lang="fr-FR" sz="2000" dirty="0" smtClean="0">
                <a:solidFill>
                  <a:srgbClr val="FFC000"/>
                </a:solidFill>
              </a:rPr>
            </a:br>
            <a:r>
              <a:rPr lang="fr-FR" sz="2000" dirty="0" smtClean="0">
                <a:solidFill>
                  <a:srgbClr val="FFC000"/>
                </a:solidFill>
              </a:rPr>
              <a:t>(avenant 7 de la convention)</a:t>
            </a:r>
            <a:endParaRPr lang="fr-FR" sz="2000" dirty="0">
              <a:solidFill>
                <a:srgbClr val="FFC000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506800" y="5460415"/>
            <a:ext cx="6409007" cy="761709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fr-FR" sz="1000" b="1" dirty="0" smtClean="0"/>
              <a:t>Anne Laurens, </a:t>
            </a:r>
            <a:r>
              <a:rPr lang="fr-FR" sz="1000" dirty="0" smtClean="0"/>
              <a:t>présidente </a:t>
            </a:r>
            <a:r>
              <a:rPr lang="fr-FR" sz="1000" dirty="0"/>
              <a:t>de la commission paritaire régionale et </a:t>
            </a:r>
            <a:r>
              <a:rPr lang="fr-FR" sz="1000" dirty="0" smtClean="0"/>
              <a:t>directrice </a:t>
            </a:r>
            <a:r>
              <a:rPr lang="fr-FR" sz="1000" dirty="0"/>
              <a:t>de la Cpam de </a:t>
            </a:r>
            <a:r>
              <a:rPr lang="fr-FR" sz="1000" dirty="0" smtClean="0"/>
              <a:t>l’Ain</a:t>
            </a:r>
            <a:r>
              <a:rPr lang="fr-FR" sz="1000" dirty="0"/>
              <a:t/>
            </a:r>
            <a:br>
              <a:rPr lang="fr-FR" sz="1000" dirty="0"/>
            </a:br>
            <a:r>
              <a:rPr lang="fr-FR" sz="1000" b="1" dirty="0" smtClean="0"/>
              <a:t>Sophie </a:t>
            </a:r>
            <a:r>
              <a:rPr lang="fr-FR" sz="1000" b="1" dirty="0"/>
              <a:t>Serrano-Riffard</a:t>
            </a:r>
            <a:r>
              <a:rPr lang="fr-FR" sz="1000" dirty="0"/>
              <a:t>, </a:t>
            </a:r>
            <a:r>
              <a:rPr lang="fr-FR" sz="1000" dirty="0" smtClean="0"/>
              <a:t>masseur-kinésithérapeute, vice-présidente </a:t>
            </a:r>
            <a:r>
              <a:rPr lang="fr-FR" sz="1000" dirty="0"/>
              <a:t>de la commission paritaire </a:t>
            </a:r>
            <a:r>
              <a:rPr lang="fr-FR" sz="1000" dirty="0" smtClean="0"/>
              <a:t>régionale</a:t>
            </a:r>
            <a:endParaRPr lang="fr-FR" sz="1000" dirty="0"/>
          </a:p>
          <a:p>
            <a:pPr algn="l">
              <a:spcBef>
                <a:spcPts val="0"/>
              </a:spcBef>
            </a:pPr>
            <a:r>
              <a:rPr lang="fr-FR" sz="1000" b="1" dirty="0"/>
              <a:t>Dr Olivier </a:t>
            </a:r>
            <a:r>
              <a:rPr lang="fr-FR" sz="1000" b="1" dirty="0" smtClean="0"/>
              <a:t>Lévy-Neumand</a:t>
            </a:r>
            <a:r>
              <a:rPr lang="fr-FR" sz="1000" dirty="0"/>
              <a:t>, </a:t>
            </a:r>
            <a:r>
              <a:rPr lang="fr-FR" sz="1000" dirty="0" smtClean="0"/>
              <a:t>médecin-conseil, Direction </a:t>
            </a:r>
            <a:r>
              <a:rPr lang="fr-FR" sz="1000" dirty="0"/>
              <a:t>régionale du </a:t>
            </a:r>
            <a:r>
              <a:rPr lang="fr-FR" sz="1000" dirty="0" smtClean="0"/>
              <a:t>service médical </a:t>
            </a:r>
            <a:r>
              <a:rPr lang="fr-FR" sz="1000" dirty="0" err="1" smtClean="0"/>
              <a:t>AuRA</a:t>
            </a:r>
            <a:endParaRPr lang="fr-FR" sz="1000" dirty="0"/>
          </a:p>
          <a:p>
            <a:pPr algn="l">
              <a:spcBef>
                <a:spcPts val="0"/>
              </a:spcBef>
            </a:pPr>
            <a:r>
              <a:rPr lang="fr-FR" sz="1000" b="1" dirty="0" smtClean="0"/>
              <a:t>Cécile </a:t>
            </a:r>
            <a:r>
              <a:rPr lang="fr-FR" sz="1000" b="1" dirty="0" err="1" smtClean="0"/>
              <a:t>Pernin</a:t>
            </a:r>
            <a:r>
              <a:rPr lang="fr-FR" sz="1000" dirty="0" smtClean="0"/>
              <a:t>, responsable du pôle Accompagnement des offreurs de soins, </a:t>
            </a:r>
            <a:r>
              <a:rPr lang="fr-FR" sz="1000" dirty="0" err="1" smtClean="0"/>
              <a:t>Cpam</a:t>
            </a:r>
            <a:r>
              <a:rPr lang="fr-FR" sz="1000" dirty="0" smtClean="0"/>
              <a:t> </a:t>
            </a:r>
            <a:r>
              <a:rPr lang="fr-FR" sz="1000" dirty="0"/>
              <a:t>de </a:t>
            </a:r>
            <a:r>
              <a:rPr lang="fr-FR" sz="1000" dirty="0" smtClean="0"/>
              <a:t>l’Ain</a:t>
            </a:r>
            <a:endParaRPr lang="fr-FR" sz="1000" dirty="0"/>
          </a:p>
        </p:txBody>
      </p:sp>
      <p:grpSp>
        <p:nvGrpSpPr>
          <p:cNvPr id="12" name="Groupe 11"/>
          <p:cNvGrpSpPr/>
          <p:nvPr/>
        </p:nvGrpSpPr>
        <p:grpSpPr>
          <a:xfrm>
            <a:off x="6437375" y="115661"/>
            <a:ext cx="5247825" cy="1969530"/>
            <a:chOff x="2522483" y="270759"/>
            <a:chExt cx="7252138" cy="1623220"/>
          </a:xfrm>
        </p:grpSpPr>
        <p:grpSp>
          <p:nvGrpSpPr>
            <p:cNvPr id="13" name="Groupe 12"/>
            <p:cNvGrpSpPr/>
            <p:nvPr/>
          </p:nvGrpSpPr>
          <p:grpSpPr>
            <a:xfrm>
              <a:off x="2522483" y="270759"/>
              <a:ext cx="7252138" cy="1623220"/>
              <a:chOff x="2774731" y="113104"/>
              <a:chExt cx="7252138" cy="1623220"/>
            </a:xfrm>
          </p:grpSpPr>
          <p:pic>
            <p:nvPicPr>
              <p:cNvPr id="15" name="Image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50374" y="113104"/>
                <a:ext cx="3300850" cy="1178637"/>
              </a:xfrm>
              <a:prstGeom prst="rect">
                <a:avLst/>
              </a:prstGeom>
            </p:spPr>
          </p:pic>
          <p:sp>
            <p:nvSpPr>
              <p:cNvPr id="16" name="ZoneTexte 15"/>
              <p:cNvSpPr txBox="1"/>
              <p:nvPr/>
            </p:nvSpPr>
            <p:spPr>
              <a:xfrm>
                <a:off x="2774731" y="1355835"/>
                <a:ext cx="7252138" cy="380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1" dirty="0">
                    <a:solidFill>
                      <a:schemeClr val="bg2">
                        <a:lumMod val="50000"/>
                      </a:schemeClr>
                    </a:solidFill>
                  </a:rPr>
                  <a:t>Commission Paritaire </a:t>
                </a:r>
                <a:r>
                  <a:rPr lang="fr-FR" sz="1200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Régionale Conventionnelle </a:t>
                </a:r>
                <a:r>
                  <a:rPr lang="fr-FR" sz="1200" b="1" dirty="0">
                    <a:solidFill>
                      <a:schemeClr val="bg2">
                        <a:lumMod val="50000"/>
                      </a:schemeClr>
                    </a:solidFill>
                  </a:rPr>
                  <a:t>des Kinésithérapeutes</a:t>
                </a:r>
              </a:p>
            </p:txBody>
          </p:sp>
        </p:grpSp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4"/>
            <a:srcRect l="26488" t="3063" r="26488" b="31587"/>
            <a:stretch/>
          </p:blipFill>
          <p:spPr>
            <a:xfrm>
              <a:off x="5952412" y="398442"/>
              <a:ext cx="392277" cy="473839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</p:grpSp>
      <p:pic>
        <p:nvPicPr>
          <p:cNvPr id="3" name="Espace réservé pour une image  2"/>
          <p:cNvPicPr>
            <a:picLocks noGrp="1" noChangeAspect="1"/>
          </p:cNvPicPr>
          <p:nvPr>
            <p:ph type="pic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" r="5432"/>
          <a:stretch>
            <a:fillRect/>
          </a:stretch>
        </p:blipFill>
        <p:spPr>
          <a:xfrm rot="367155">
            <a:off x="6825733" y="2338573"/>
            <a:ext cx="4964218" cy="3933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647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>
          <a:xfrm>
            <a:off x="498660" y="1715363"/>
            <a:ext cx="11196000" cy="479300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FF6600"/>
              </a:buClr>
            </a:pPr>
            <a:endParaRPr lang="fr-FR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Le BDK </a:t>
            </a:r>
            <a:r>
              <a:rPr lang="fr-FR" dirty="0">
                <a:solidFill>
                  <a:schemeClr val="tx1"/>
                </a:solidFill>
              </a:rPr>
              <a:t>est obligatoire quel que soit le nombre de séances </a:t>
            </a:r>
            <a:r>
              <a:rPr lang="fr-FR" sz="1600" dirty="0">
                <a:solidFill>
                  <a:schemeClr val="tx1"/>
                </a:solidFill>
              </a:rPr>
              <a:t>(article R 4321.2 du code du CSP et NGAP)</a:t>
            </a:r>
            <a:r>
              <a:rPr lang="fr-FR" dirty="0">
                <a:solidFill>
                  <a:schemeClr val="tx1"/>
                </a:solidFill>
              </a:rPr>
              <a:t> et </a:t>
            </a:r>
            <a:r>
              <a:rPr lang="fr-FR" dirty="0" smtClean="0">
                <a:solidFill>
                  <a:schemeClr val="tx1"/>
                </a:solidFill>
              </a:rPr>
              <a:t>a été fortement valorisé </a:t>
            </a:r>
            <a:r>
              <a:rPr lang="fr-FR" dirty="0">
                <a:solidFill>
                  <a:schemeClr val="tx1"/>
                </a:solidFill>
              </a:rPr>
              <a:t>par la convention </a:t>
            </a:r>
            <a:r>
              <a:rPr lang="fr-FR" sz="1600" dirty="0" smtClean="0">
                <a:solidFill>
                  <a:schemeClr val="tx1"/>
                </a:solidFill>
              </a:rPr>
              <a:t>(avenant n°5 à la convention).</a:t>
            </a:r>
            <a:endParaRPr lang="fr-FR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FF6600"/>
              </a:buClr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Il est nécessaire à la description de la situation et </a:t>
            </a:r>
            <a:r>
              <a:rPr lang="fr-FR" b="1" dirty="0">
                <a:solidFill>
                  <a:schemeClr val="tx1"/>
                </a:solidFill>
              </a:rPr>
              <a:t>donc à la fixation de la cotation </a:t>
            </a:r>
            <a:r>
              <a:rPr lang="fr-FR" dirty="0">
                <a:solidFill>
                  <a:schemeClr val="tx1"/>
                </a:solidFill>
              </a:rPr>
              <a:t>(</a:t>
            </a:r>
            <a:r>
              <a:rPr lang="fr-FR" b="1" u="sng" dirty="0">
                <a:solidFill>
                  <a:schemeClr val="tx1"/>
                </a:solidFill>
              </a:rPr>
              <a:t>l’ordonnance ne suffit pas</a:t>
            </a:r>
            <a:r>
              <a:rPr lang="fr-FR" dirty="0">
                <a:solidFill>
                  <a:schemeClr val="tx1"/>
                </a:solidFill>
              </a:rPr>
              <a:t> ; </a:t>
            </a:r>
            <a:r>
              <a:rPr lang="fr-FR" dirty="0" smtClean="0">
                <a:solidFill>
                  <a:schemeClr val="tx1"/>
                </a:solidFill>
              </a:rPr>
              <a:t>cf. </a:t>
            </a:r>
            <a:r>
              <a:rPr lang="fr-FR" dirty="0">
                <a:solidFill>
                  <a:schemeClr val="tx1"/>
                </a:solidFill>
              </a:rPr>
              <a:t>chapitres suivants</a:t>
            </a:r>
            <a:r>
              <a:rPr lang="fr-FR" dirty="0" smtClean="0">
                <a:solidFill>
                  <a:schemeClr val="tx1"/>
                </a:solidFill>
              </a:rPr>
              <a:t>).</a:t>
            </a:r>
            <a:endParaRPr lang="fr-FR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FF6600"/>
              </a:buClr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L’envoi </a:t>
            </a:r>
            <a:r>
              <a:rPr lang="fr-FR" dirty="0">
                <a:solidFill>
                  <a:schemeClr val="tx1"/>
                </a:solidFill>
              </a:rPr>
              <a:t>des </a:t>
            </a:r>
            <a:r>
              <a:rPr lang="fr-FR" dirty="0" smtClean="0">
                <a:solidFill>
                  <a:schemeClr val="tx1"/>
                </a:solidFill>
              </a:rPr>
              <a:t>fiches </a:t>
            </a:r>
            <a:r>
              <a:rPr lang="fr-FR" dirty="0">
                <a:solidFill>
                  <a:schemeClr val="tx1"/>
                </a:solidFill>
              </a:rPr>
              <a:t>de synthèse initiale et finale au prescripteur reste obligatoire au-delà de </a:t>
            </a:r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10 </a:t>
            </a:r>
            <a:r>
              <a:rPr lang="fr-FR" dirty="0">
                <a:solidFill>
                  <a:schemeClr val="tx1"/>
                </a:solidFill>
              </a:rPr>
              <a:t>séances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20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C000"/>
                </a:solidFill>
              </a:rPr>
              <a:t>9)</a:t>
            </a:r>
            <a:r>
              <a:rPr lang="fr-FR" dirty="0"/>
              <a:t> LE BDK : aide à la </a:t>
            </a:r>
            <a:r>
              <a:rPr lang="fr-FR" dirty="0" smtClean="0"/>
              <a:t>cotation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15149"/>
          <a:stretch/>
        </p:blipFill>
        <p:spPr>
          <a:xfrm>
            <a:off x="10068911" y="494777"/>
            <a:ext cx="1418895" cy="111481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339" y="6041386"/>
            <a:ext cx="168264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5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>
          <a:xfrm>
            <a:off x="714703" y="1935416"/>
            <a:ext cx="10773104" cy="3929356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Il </a:t>
            </a:r>
            <a:r>
              <a:rPr lang="fr-FR" dirty="0">
                <a:solidFill>
                  <a:schemeClr val="tx1"/>
                </a:solidFill>
              </a:rPr>
              <a:t>est facturable dès la 1</a:t>
            </a:r>
            <a:r>
              <a:rPr lang="fr-FR" baseline="30000" dirty="0">
                <a:solidFill>
                  <a:schemeClr val="tx1"/>
                </a:solidFill>
              </a:rPr>
              <a:t>ère</a:t>
            </a:r>
            <a:r>
              <a:rPr lang="fr-FR" dirty="0">
                <a:solidFill>
                  <a:schemeClr val="tx1"/>
                </a:solidFill>
              </a:rPr>
              <a:t> séance et même si le MK décide de ne pas réaliser les séances.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Cotation du BDK en association avec les séances </a:t>
            </a:r>
            <a:r>
              <a:rPr lang="fr-FR" dirty="0" smtClean="0">
                <a:solidFill>
                  <a:schemeClr val="tx1"/>
                </a:solidFill>
              </a:rPr>
              <a:t>: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Clr>
                <a:srgbClr val="FF6600"/>
              </a:buClr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1071563" indent="-342900" algn="just">
              <a:lnSpc>
                <a:spcPct val="100000"/>
              </a:lnSpc>
              <a:spcBef>
                <a:spcPts val="0"/>
              </a:spcBef>
              <a:buSzPct val="50000"/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chemeClr val="tx1"/>
                </a:solidFill>
              </a:rPr>
              <a:t>AMK </a:t>
            </a:r>
            <a:r>
              <a:rPr lang="fr-FR" dirty="0">
                <a:solidFill>
                  <a:schemeClr val="tx1"/>
                </a:solidFill>
              </a:rPr>
              <a:t>10,7 : entre la 1</a:t>
            </a:r>
            <a:r>
              <a:rPr lang="fr-FR" baseline="30000" dirty="0">
                <a:solidFill>
                  <a:schemeClr val="tx1"/>
                </a:solidFill>
              </a:rPr>
              <a:t>ère</a:t>
            </a:r>
            <a:r>
              <a:rPr lang="fr-FR" dirty="0">
                <a:solidFill>
                  <a:schemeClr val="tx1"/>
                </a:solidFill>
              </a:rPr>
              <a:t> et la </a:t>
            </a:r>
            <a:r>
              <a:rPr lang="fr-FR" dirty="0" smtClean="0">
                <a:solidFill>
                  <a:schemeClr val="tx1"/>
                </a:solidFill>
              </a:rPr>
              <a:t>10</a:t>
            </a:r>
            <a:r>
              <a:rPr lang="fr-FR" baseline="30000" dirty="0" smtClean="0">
                <a:solidFill>
                  <a:schemeClr val="tx1"/>
                </a:solidFill>
              </a:rPr>
              <a:t>ème</a:t>
            </a:r>
            <a:r>
              <a:rPr lang="fr-FR" dirty="0" smtClean="0">
                <a:solidFill>
                  <a:schemeClr val="tx1"/>
                </a:solidFill>
              </a:rPr>
              <a:t> séance, </a:t>
            </a:r>
          </a:p>
          <a:p>
            <a:pPr marL="1071563" algn="just">
              <a:lnSpc>
                <a:spcPct val="100000"/>
              </a:lnSpc>
              <a:spcBef>
                <a:spcPts val="0"/>
              </a:spcBef>
              <a:buSzPct val="50000"/>
            </a:pPr>
            <a:r>
              <a:rPr lang="fr-FR" dirty="0" smtClean="0">
                <a:solidFill>
                  <a:schemeClr val="tx1"/>
                </a:solidFill>
              </a:rPr>
              <a:t>puis </a:t>
            </a:r>
            <a:r>
              <a:rPr lang="fr-FR" dirty="0">
                <a:solidFill>
                  <a:schemeClr val="tx1"/>
                </a:solidFill>
              </a:rPr>
              <a:t>à la </a:t>
            </a:r>
            <a:r>
              <a:rPr lang="fr-FR" dirty="0" smtClean="0">
                <a:solidFill>
                  <a:schemeClr val="tx1"/>
                </a:solidFill>
              </a:rPr>
              <a:t>30</a:t>
            </a:r>
            <a:r>
              <a:rPr lang="fr-FR" baseline="30000" dirty="0" smtClean="0">
                <a:solidFill>
                  <a:schemeClr val="tx1"/>
                </a:solidFill>
              </a:rPr>
              <a:t>ème</a:t>
            </a:r>
            <a:r>
              <a:rPr lang="fr-FR" dirty="0" smtClean="0">
                <a:solidFill>
                  <a:schemeClr val="tx1"/>
                </a:solidFill>
              </a:rPr>
              <a:t> séance</a:t>
            </a:r>
            <a:r>
              <a:rPr lang="fr-FR" dirty="0">
                <a:solidFill>
                  <a:schemeClr val="tx1"/>
                </a:solidFill>
              </a:rPr>
              <a:t>, </a:t>
            </a:r>
            <a:endParaRPr lang="fr-FR" dirty="0" smtClean="0">
              <a:solidFill>
                <a:schemeClr val="tx1"/>
              </a:solidFill>
            </a:endParaRPr>
          </a:p>
          <a:p>
            <a:pPr marL="1071563" algn="just">
              <a:lnSpc>
                <a:spcPct val="100000"/>
              </a:lnSpc>
              <a:spcBef>
                <a:spcPts val="0"/>
              </a:spcBef>
              <a:buSzPct val="50000"/>
            </a:pPr>
            <a:r>
              <a:rPr lang="fr-FR" dirty="0" smtClean="0">
                <a:solidFill>
                  <a:schemeClr val="tx1"/>
                </a:solidFill>
              </a:rPr>
              <a:t>puis </a:t>
            </a:r>
            <a:r>
              <a:rPr lang="fr-FR" dirty="0">
                <a:solidFill>
                  <a:schemeClr val="tx1"/>
                </a:solidFill>
              </a:rPr>
              <a:t>toutes les 20 </a:t>
            </a:r>
            <a:r>
              <a:rPr lang="fr-FR" dirty="0" smtClean="0">
                <a:solidFill>
                  <a:schemeClr val="tx1"/>
                </a:solidFill>
              </a:rPr>
              <a:t>séances.</a:t>
            </a:r>
            <a:endParaRPr lang="fr-FR" dirty="0" smtClean="0">
              <a:solidFill>
                <a:schemeClr val="tx1"/>
              </a:solidFill>
            </a:endParaRPr>
          </a:p>
          <a:p>
            <a:pPr marL="1071563" algn="just">
              <a:lnSpc>
                <a:spcPct val="100000"/>
              </a:lnSpc>
              <a:spcBef>
                <a:spcPts val="0"/>
              </a:spcBef>
              <a:buSzPct val="50000"/>
            </a:pPr>
            <a:endParaRPr lang="fr-FR" dirty="0">
              <a:solidFill>
                <a:schemeClr val="tx1"/>
              </a:solidFill>
            </a:endParaRPr>
          </a:p>
          <a:p>
            <a:pPr marL="1071563" indent="-342900" algn="just">
              <a:lnSpc>
                <a:spcPct val="100000"/>
              </a:lnSpc>
              <a:spcBef>
                <a:spcPts val="0"/>
              </a:spcBef>
              <a:buSzPct val="50000"/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chemeClr val="tx1"/>
                </a:solidFill>
              </a:rPr>
              <a:t>affections </a:t>
            </a:r>
            <a:r>
              <a:rPr lang="fr-FR" dirty="0">
                <a:solidFill>
                  <a:schemeClr val="tx1"/>
                </a:solidFill>
              </a:rPr>
              <a:t>neurologiques (hors atteintes radiculaires) : </a:t>
            </a:r>
            <a:endParaRPr lang="fr-FR" dirty="0" smtClean="0">
              <a:solidFill>
                <a:schemeClr val="tx1"/>
              </a:solidFill>
            </a:endParaRPr>
          </a:p>
          <a:p>
            <a:pPr marL="1071563" algn="just">
              <a:lnSpc>
                <a:spcPct val="100000"/>
              </a:lnSpc>
              <a:spcBef>
                <a:spcPts val="0"/>
              </a:spcBef>
              <a:buSzPct val="50000"/>
            </a:pPr>
            <a:r>
              <a:rPr lang="fr-FR" dirty="0" smtClean="0">
                <a:solidFill>
                  <a:schemeClr val="tx1"/>
                </a:solidFill>
              </a:rPr>
              <a:t>AMK </a:t>
            </a:r>
            <a:r>
              <a:rPr lang="fr-FR" dirty="0">
                <a:solidFill>
                  <a:schemeClr val="tx1"/>
                </a:solidFill>
              </a:rPr>
              <a:t>10,8 entre la 1</a:t>
            </a:r>
            <a:r>
              <a:rPr lang="fr-FR" baseline="30000" dirty="0">
                <a:solidFill>
                  <a:schemeClr val="tx1"/>
                </a:solidFill>
              </a:rPr>
              <a:t>ère</a:t>
            </a:r>
            <a:r>
              <a:rPr lang="fr-FR" dirty="0">
                <a:solidFill>
                  <a:schemeClr val="tx1"/>
                </a:solidFill>
              </a:rPr>
              <a:t> et la </a:t>
            </a:r>
            <a:r>
              <a:rPr lang="fr-FR" dirty="0" smtClean="0">
                <a:solidFill>
                  <a:schemeClr val="tx1"/>
                </a:solidFill>
              </a:rPr>
              <a:t>10</a:t>
            </a:r>
            <a:r>
              <a:rPr lang="fr-FR" baseline="30000" dirty="0" smtClean="0">
                <a:solidFill>
                  <a:schemeClr val="tx1"/>
                </a:solidFill>
              </a:rPr>
              <a:t>ème</a:t>
            </a:r>
            <a:r>
              <a:rPr lang="fr-FR" dirty="0" smtClean="0">
                <a:solidFill>
                  <a:schemeClr val="tx1"/>
                </a:solidFill>
              </a:rPr>
              <a:t> séance,</a:t>
            </a:r>
          </a:p>
          <a:p>
            <a:pPr marL="1071563" algn="just">
              <a:lnSpc>
                <a:spcPct val="100000"/>
              </a:lnSpc>
              <a:spcBef>
                <a:spcPts val="0"/>
              </a:spcBef>
              <a:buSzPct val="50000"/>
            </a:pPr>
            <a:r>
              <a:rPr lang="fr-FR" dirty="0" smtClean="0">
                <a:solidFill>
                  <a:schemeClr val="tx1"/>
                </a:solidFill>
              </a:rPr>
              <a:t>puis </a:t>
            </a:r>
            <a:r>
              <a:rPr lang="fr-FR" dirty="0">
                <a:solidFill>
                  <a:schemeClr val="tx1"/>
                </a:solidFill>
              </a:rPr>
              <a:t>à la </a:t>
            </a:r>
            <a:r>
              <a:rPr lang="fr-FR" dirty="0" smtClean="0">
                <a:solidFill>
                  <a:schemeClr val="tx1"/>
                </a:solidFill>
              </a:rPr>
              <a:t>60</a:t>
            </a:r>
            <a:r>
              <a:rPr lang="fr-FR" baseline="30000" dirty="0" smtClean="0">
                <a:solidFill>
                  <a:schemeClr val="tx1"/>
                </a:solidFill>
              </a:rPr>
              <a:t>ème</a:t>
            </a:r>
            <a:r>
              <a:rPr lang="fr-FR" dirty="0" smtClean="0">
                <a:solidFill>
                  <a:schemeClr val="tx1"/>
                </a:solidFill>
              </a:rPr>
              <a:t> séance</a:t>
            </a:r>
            <a:r>
              <a:rPr lang="fr-FR" dirty="0">
                <a:solidFill>
                  <a:schemeClr val="tx1"/>
                </a:solidFill>
              </a:rPr>
              <a:t>, </a:t>
            </a:r>
            <a:endParaRPr lang="fr-FR" dirty="0" smtClean="0">
              <a:solidFill>
                <a:schemeClr val="tx1"/>
              </a:solidFill>
            </a:endParaRPr>
          </a:p>
          <a:p>
            <a:pPr marL="1071563" algn="just">
              <a:lnSpc>
                <a:spcPct val="100000"/>
              </a:lnSpc>
              <a:spcBef>
                <a:spcPts val="0"/>
              </a:spcBef>
              <a:buSzPct val="50000"/>
            </a:pPr>
            <a:r>
              <a:rPr lang="fr-FR" dirty="0" smtClean="0">
                <a:solidFill>
                  <a:schemeClr val="tx1"/>
                </a:solidFill>
              </a:rPr>
              <a:t>puis </a:t>
            </a:r>
            <a:r>
              <a:rPr lang="fr-FR" dirty="0">
                <a:solidFill>
                  <a:schemeClr val="tx1"/>
                </a:solidFill>
              </a:rPr>
              <a:t>toutes les 50 </a:t>
            </a:r>
            <a:r>
              <a:rPr lang="fr-FR" dirty="0" smtClean="0">
                <a:solidFill>
                  <a:schemeClr val="tx1"/>
                </a:solidFill>
              </a:rPr>
              <a:t>séances.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21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C000"/>
                </a:solidFill>
              </a:rPr>
              <a:t>9)</a:t>
            </a:r>
            <a:r>
              <a:rPr lang="fr-FR" dirty="0"/>
              <a:t> LE BDK : aide à la </a:t>
            </a:r>
            <a:r>
              <a:rPr lang="fr-FR" dirty="0" smtClean="0"/>
              <a:t>cotation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15149"/>
          <a:stretch/>
        </p:blipFill>
        <p:spPr>
          <a:xfrm>
            <a:off x="10068911" y="494777"/>
            <a:ext cx="1418895" cy="111481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339" y="6041386"/>
            <a:ext cx="168264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8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>
          <a:xfrm>
            <a:off x="5580993" y="1998203"/>
            <a:ext cx="6113667" cy="4269212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b="1" dirty="0"/>
              <a:t>Champ de compétence </a:t>
            </a:r>
            <a:r>
              <a:rPr lang="fr-FR" dirty="0" smtClean="0">
                <a:solidFill>
                  <a:schemeClr val="tx1"/>
                </a:solidFill>
              </a:rPr>
              <a:t>= </a:t>
            </a:r>
          </a:p>
          <a:p>
            <a:pPr marL="714375" algn="just">
              <a:buClr>
                <a:srgbClr val="FF6600"/>
              </a:buClr>
            </a:pPr>
            <a:r>
              <a:rPr lang="fr-FR" dirty="0" smtClean="0">
                <a:solidFill>
                  <a:schemeClr val="tx1"/>
                </a:solidFill>
              </a:rPr>
              <a:t>défini </a:t>
            </a:r>
            <a:r>
              <a:rPr lang="fr-FR" dirty="0">
                <a:solidFill>
                  <a:schemeClr val="tx1"/>
                </a:solidFill>
              </a:rPr>
              <a:t>par le </a:t>
            </a:r>
            <a:r>
              <a:rPr lang="fr-FR" dirty="0" smtClean="0">
                <a:solidFill>
                  <a:schemeClr val="tx1"/>
                </a:solidFill>
              </a:rPr>
              <a:t>Code de la santé publique (</a:t>
            </a:r>
            <a:r>
              <a:rPr lang="fr-FR" dirty="0">
                <a:solidFill>
                  <a:schemeClr val="tx1"/>
                </a:solidFill>
              </a:rPr>
              <a:t>articles </a:t>
            </a:r>
            <a:r>
              <a:rPr lang="fr-FR" dirty="0" smtClean="0">
                <a:solidFill>
                  <a:schemeClr val="tx1"/>
                </a:solidFill>
              </a:rPr>
              <a:t>L.4321-1 </a:t>
            </a:r>
            <a:r>
              <a:rPr lang="fr-FR" dirty="0">
                <a:solidFill>
                  <a:schemeClr val="tx1"/>
                </a:solidFill>
              </a:rPr>
              <a:t>et </a:t>
            </a:r>
            <a:r>
              <a:rPr lang="fr-FR" dirty="0" smtClean="0">
                <a:solidFill>
                  <a:schemeClr val="tx1"/>
                </a:solidFill>
              </a:rPr>
              <a:t>R.4321-1 </a:t>
            </a:r>
            <a:r>
              <a:rPr lang="fr-FR" dirty="0">
                <a:solidFill>
                  <a:schemeClr val="tx1"/>
                </a:solidFill>
              </a:rPr>
              <a:t>et suivants) </a:t>
            </a:r>
          </a:p>
          <a:p>
            <a:pPr algn="just"/>
            <a:endParaRPr lang="fr-FR" dirty="0">
              <a:solidFill>
                <a:schemeClr val="tx1"/>
              </a:solidFill>
            </a:endParaRPr>
          </a:p>
          <a:p>
            <a:pPr marL="342900" indent="-342900" algn="just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4"/>
                </a:solidFill>
              </a:rPr>
              <a:t>Prise en charge par l’Assurance </a:t>
            </a:r>
            <a:r>
              <a:rPr lang="fr-FR" b="1" dirty="0" smtClean="0">
                <a:solidFill>
                  <a:schemeClr val="accent4"/>
                </a:solidFill>
              </a:rPr>
              <a:t>Maladie </a:t>
            </a:r>
            <a:r>
              <a:rPr lang="fr-FR" dirty="0">
                <a:solidFill>
                  <a:schemeClr val="tx1"/>
                </a:solidFill>
              </a:rPr>
              <a:t>= </a:t>
            </a:r>
            <a:endParaRPr lang="fr-FR" dirty="0" smtClean="0">
              <a:solidFill>
                <a:schemeClr val="tx1"/>
              </a:solidFill>
            </a:endParaRPr>
          </a:p>
          <a:p>
            <a:pPr marL="714375" algn="just">
              <a:buClr>
                <a:srgbClr val="FF6600"/>
              </a:buClr>
            </a:pPr>
            <a:r>
              <a:rPr lang="fr-FR" dirty="0" smtClean="0">
                <a:solidFill>
                  <a:schemeClr val="tx1"/>
                </a:solidFill>
              </a:rPr>
              <a:t>définie </a:t>
            </a:r>
            <a:r>
              <a:rPr lang="fr-FR" dirty="0">
                <a:solidFill>
                  <a:schemeClr val="tx1"/>
                </a:solidFill>
              </a:rPr>
              <a:t>par la </a:t>
            </a:r>
            <a:r>
              <a:rPr lang="fr-FR" dirty="0" smtClean="0">
                <a:solidFill>
                  <a:schemeClr val="tx1"/>
                </a:solidFill>
              </a:rPr>
              <a:t>nomenclature générale </a:t>
            </a:r>
            <a:r>
              <a:rPr lang="fr-FR" dirty="0">
                <a:solidFill>
                  <a:schemeClr val="tx1"/>
                </a:solidFill>
              </a:rPr>
              <a:t>des </a:t>
            </a:r>
            <a:r>
              <a:rPr lang="fr-FR" dirty="0" smtClean="0">
                <a:solidFill>
                  <a:schemeClr val="tx1"/>
                </a:solidFill>
              </a:rPr>
              <a:t>actes professionnels, </a:t>
            </a:r>
            <a:r>
              <a:rPr lang="fr-FR" dirty="0">
                <a:solidFill>
                  <a:schemeClr val="tx1"/>
                </a:solidFill>
              </a:rPr>
              <a:t>publiée au </a:t>
            </a:r>
            <a:r>
              <a:rPr lang="fr-FR" dirty="0" smtClean="0">
                <a:solidFill>
                  <a:schemeClr val="tx1"/>
                </a:solidFill>
              </a:rPr>
              <a:t>journal officiel </a:t>
            </a:r>
            <a:r>
              <a:rPr lang="fr-FR" dirty="0">
                <a:solidFill>
                  <a:schemeClr val="tx1"/>
                </a:solidFill>
              </a:rPr>
              <a:t>de la </a:t>
            </a:r>
            <a:r>
              <a:rPr lang="fr-FR" dirty="0" smtClean="0">
                <a:solidFill>
                  <a:schemeClr val="tx1"/>
                </a:solidFill>
              </a:rPr>
              <a:t>République Française </a:t>
            </a:r>
            <a:r>
              <a:rPr lang="fr-FR" dirty="0">
                <a:solidFill>
                  <a:schemeClr val="tx1"/>
                </a:solidFill>
              </a:rPr>
              <a:t>(nouvelle NGAP : JO du </a:t>
            </a:r>
            <a:r>
              <a:rPr lang="fr-FR" dirty="0" smtClean="0">
                <a:solidFill>
                  <a:schemeClr val="tx1"/>
                </a:solidFill>
              </a:rPr>
              <a:t>08/02/2024</a:t>
            </a:r>
            <a:r>
              <a:rPr lang="fr-FR" dirty="0">
                <a:solidFill>
                  <a:schemeClr val="tx1"/>
                </a:solidFill>
              </a:rPr>
              <a:t>, effective au </a:t>
            </a:r>
            <a:r>
              <a:rPr lang="fr-FR" dirty="0" smtClean="0">
                <a:solidFill>
                  <a:schemeClr val="tx1"/>
                </a:solidFill>
              </a:rPr>
              <a:t>22/02/2024</a:t>
            </a:r>
            <a:r>
              <a:rPr lang="fr-FR" dirty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fr-FR" dirty="0">
                <a:solidFill>
                  <a:schemeClr val="tx1"/>
                </a:solidFill>
              </a:rPr>
              <a:t>                                                                    </a:t>
            </a:r>
          </a:p>
          <a:p>
            <a:pPr algn="just">
              <a:buClr>
                <a:srgbClr val="FF6600"/>
              </a:buClr>
            </a:pPr>
            <a:r>
              <a:rPr lang="fr-FR" dirty="0">
                <a:solidFill>
                  <a:schemeClr val="tx1"/>
                </a:solidFill>
              </a:rPr>
              <a:t>Les prises en charge par </a:t>
            </a:r>
            <a:r>
              <a:rPr lang="fr-FR" dirty="0" smtClean="0">
                <a:solidFill>
                  <a:schemeClr val="tx1"/>
                </a:solidFill>
              </a:rPr>
              <a:t>l’Assurance Maladie </a:t>
            </a:r>
            <a:r>
              <a:rPr lang="fr-FR" dirty="0">
                <a:solidFill>
                  <a:schemeClr val="tx1"/>
                </a:solidFill>
              </a:rPr>
              <a:t>sont plus restreintes que le champ de compétence des </a:t>
            </a:r>
            <a:r>
              <a:rPr lang="fr-FR" dirty="0" smtClean="0">
                <a:solidFill>
                  <a:schemeClr val="tx1"/>
                </a:solidFill>
              </a:rPr>
              <a:t>kinésithérapeutes.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22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C000"/>
                </a:solidFill>
              </a:rPr>
              <a:t>10)</a:t>
            </a:r>
            <a:r>
              <a:rPr lang="fr-FR" dirty="0"/>
              <a:t> Champ de compétence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> </a:t>
            </a:r>
            <a:r>
              <a:rPr lang="fr-FR" dirty="0" smtClean="0"/>
              <a:t>     et </a:t>
            </a:r>
            <a:r>
              <a:rPr lang="fr-FR" dirty="0"/>
              <a:t>prises en charge par </a:t>
            </a:r>
            <a:r>
              <a:rPr lang="fr-FR" dirty="0" smtClean="0"/>
              <a:t>l’assurance maladie 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339" y="6041386"/>
            <a:ext cx="1682642" cy="66452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t="22205" r="6467" b="27448"/>
          <a:stretch/>
        </p:blipFill>
        <p:spPr>
          <a:xfrm>
            <a:off x="9974317" y="940007"/>
            <a:ext cx="1618593" cy="54238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9340" y="632911"/>
            <a:ext cx="1009953" cy="566767"/>
          </a:xfrm>
          <a:prstGeom prst="rect">
            <a:avLst/>
          </a:prstGeom>
        </p:spPr>
      </p:pic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4013813471"/>
              </p:ext>
            </p:extLst>
          </p:nvPr>
        </p:nvGraphicFramePr>
        <p:xfrm>
          <a:off x="498660" y="1857737"/>
          <a:ext cx="5647799" cy="3989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61313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>
          <a:xfrm>
            <a:off x="694342" y="1744135"/>
            <a:ext cx="10804635" cy="4263689"/>
          </a:xfrm>
        </p:spPr>
        <p:txBody>
          <a:bodyPr>
            <a:normAutofit/>
          </a:bodyPr>
          <a:lstStyle/>
          <a:p>
            <a:pPr marL="342900" indent="-342900" algn="just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Actes </a:t>
            </a:r>
            <a:r>
              <a:rPr lang="fr-FR" dirty="0">
                <a:solidFill>
                  <a:schemeClr val="tx1"/>
                </a:solidFill>
              </a:rPr>
              <a:t>non remboursables :</a:t>
            </a:r>
          </a:p>
          <a:p>
            <a:pPr marL="714375" indent="-342900" algn="just">
              <a:spcBef>
                <a:spcPts val="0"/>
              </a:spcBef>
              <a:buSzPct val="50000"/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chemeClr val="tx1"/>
                </a:solidFill>
              </a:rPr>
              <a:t>actes </a:t>
            </a:r>
            <a:r>
              <a:rPr lang="fr-FR" dirty="0">
                <a:solidFill>
                  <a:schemeClr val="tx1"/>
                </a:solidFill>
              </a:rPr>
              <a:t>non fondés sur les données acquises de la science (</a:t>
            </a:r>
            <a:r>
              <a:rPr lang="fr-FR" dirty="0" smtClean="0">
                <a:solidFill>
                  <a:schemeClr val="tx1"/>
                </a:solidFill>
              </a:rPr>
              <a:t>cf. </a:t>
            </a:r>
            <a:r>
              <a:rPr lang="fr-FR" dirty="0">
                <a:solidFill>
                  <a:schemeClr val="tx1"/>
                </a:solidFill>
              </a:rPr>
              <a:t>avis du </a:t>
            </a:r>
            <a:r>
              <a:rPr lang="fr-FR" dirty="0" smtClean="0">
                <a:solidFill>
                  <a:schemeClr val="tx1"/>
                </a:solidFill>
              </a:rPr>
              <a:t>Conseil National </a:t>
            </a:r>
            <a:r>
              <a:rPr lang="fr-FR" dirty="0">
                <a:solidFill>
                  <a:schemeClr val="tx1"/>
                </a:solidFill>
              </a:rPr>
              <a:t>de </a:t>
            </a:r>
            <a:r>
              <a:rPr lang="fr-FR" dirty="0" smtClean="0">
                <a:solidFill>
                  <a:schemeClr val="tx1"/>
                </a:solidFill>
              </a:rPr>
              <a:t>l’Ordre </a:t>
            </a:r>
            <a:r>
              <a:rPr lang="fr-FR" dirty="0">
                <a:solidFill>
                  <a:schemeClr val="tx1"/>
                </a:solidFill>
              </a:rPr>
              <a:t>des MK : ex micro-kinésithérapie avis n°2020-01) </a:t>
            </a:r>
            <a:r>
              <a:rPr lang="fr-FR" dirty="0" smtClean="0">
                <a:solidFill>
                  <a:schemeClr val="tx1"/>
                </a:solidFill>
              </a:rPr>
              <a:t>+ </a:t>
            </a:r>
            <a:r>
              <a:rPr lang="fr-FR" dirty="0">
                <a:solidFill>
                  <a:schemeClr val="tx1"/>
                </a:solidFill>
              </a:rPr>
              <a:t>obligation déontologique (article </a:t>
            </a:r>
            <a:r>
              <a:rPr lang="fr-FR" dirty="0" smtClean="0">
                <a:solidFill>
                  <a:schemeClr val="tx1"/>
                </a:solidFill>
              </a:rPr>
              <a:t>R.4321-80 </a:t>
            </a:r>
            <a:r>
              <a:rPr lang="fr-FR" dirty="0">
                <a:solidFill>
                  <a:schemeClr val="tx1"/>
                </a:solidFill>
              </a:rPr>
              <a:t>du code du CSP</a:t>
            </a:r>
            <a:r>
              <a:rPr lang="fr-FR" dirty="0" smtClean="0">
                <a:solidFill>
                  <a:schemeClr val="tx1"/>
                </a:solidFill>
              </a:rPr>
              <a:t>),</a:t>
            </a:r>
            <a:endParaRPr lang="fr-FR" dirty="0">
              <a:solidFill>
                <a:schemeClr val="tx1"/>
              </a:solidFill>
            </a:endParaRPr>
          </a:p>
          <a:p>
            <a:pPr marL="714375" indent="-342900" algn="just">
              <a:spcBef>
                <a:spcPts val="0"/>
              </a:spcBef>
              <a:buSzPct val="50000"/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chemeClr val="tx1"/>
                </a:solidFill>
              </a:rPr>
              <a:t>actes </a:t>
            </a:r>
            <a:r>
              <a:rPr lang="fr-FR" dirty="0">
                <a:solidFill>
                  <a:schemeClr val="tx1"/>
                </a:solidFill>
              </a:rPr>
              <a:t>inscrits à la NGAP mais sans les conditions requises : insuffisance veineuse </a:t>
            </a:r>
            <a:r>
              <a:rPr lang="fr-FR" u="sng" dirty="0">
                <a:solidFill>
                  <a:schemeClr val="tx1"/>
                </a:solidFill>
              </a:rPr>
              <a:t>mais</a:t>
            </a:r>
            <a:r>
              <a:rPr lang="fr-FR" dirty="0">
                <a:solidFill>
                  <a:schemeClr val="tx1"/>
                </a:solidFill>
              </a:rPr>
              <a:t> sans troubles trophiques ou retentissement </a:t>
            </a:r>
            <a:r>
              <a:rPr lang="fr-FR" dirty="0" smtClean="0">
                <a:solidFill>
                  <a:schemeClr val="tx1"/>
                </a:solidFill>
              </a:rPr>
              <a:t>articulaire,</a:t>
            </a:r>
            <a:endParaRPr lang="fr-FR" dirty="0">
              <a:solidFill>
                <a:schemeClr val="tx1"/>
              </a:solidFill>
            </a:endParaRPr>
          </a:p>
          <a:p>
            <a:pPr marL="714375" indent="-342900" algn="just">
              <a:spcBef>
                <a:spcPts val="0"/>
              </a:spcBef>
              <a:buSzPct val="50000"/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chemeClr val="tx1"/>
                </a:solidFill>
              </a:rPr>
              <a:t>actes </a:t>
            </a:r>
            <a:r>
              <a:rPr lang="fr-FR" dirty="0">
                <a:solidFill>
                  <a:schemeClr val="tx1"/>
                </a:solidFill>
              </a:rPr>
              <a:t>non inscrits à la NGAP : réhabilitation à l’effort (sauf muco, BPCO et après une hospitalisation pour </a:t>
            </a:r>
            <a:r>
              <a:rPr lang="fr-FR" dirty="0" err="1">
                <a:solidFill>
                  <a:schemeClr val="tx1"/>
                </a:solidFill>
              </a:rPr>
              <a:t>covid</a:t>
            </a:r>
            <a:r>
              <a:rPr lang="fr-FR" dirty="0" smtClean="0">
                <a:solidFill>
                  <a:schemeClr val="tx1"/>
                </a:solidFill>
              </a:rPr>
              <a:t>), activité </a:t>
            </a:r>
            <a:r>
              <a:rPr lang="fr-FR" dirty="0">
                <a:solidFill>
                  <a:schemeClr val="tx1"/>
                </a:solidFill>
              </a:rPr>
              <a:t>physique adaptée (APA), massage isolé des </a:t>
            </a:r>
            <a:r>
              <a:rPr lang="fr-FR" dirty="0" smtClean="0">
                <a:solidFill>
                  <a:schemeClr val="tx1"/>
                </a:solidFill>
              </a:rPr>
              <a:t>cicatrices, etc.</a:t>
            </a:r>
          </a:p>
          <a:p>
            <a:pPr marL="714375" indent="-342900" algn="just">
              <a:spcBef>
                <a:spcPts val="0"/>
              </a:spcBef>
              <a:buSzPct val="50000"/>
              <a:buFont typeface="Courier New" panose="02070309020205020404" pitchFamily="49" charset="0"/>
              <a:buChar char="o"/>
            </a:pPr>
            <a:endParaRPr lang="fr-FR" dirty="0">
              <a:solidFill>
                <a:schemeClr val="tx1"/>
              </a:solidFill>
            </a:endParaRPr>
          </a:p>
          <a:p>
            <a:pPr marL="342900" indent="-342900" algn="just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Les DAP pour ces actes sont inopérantes (jurisprudence constante), sauf pathologie inhabituelle (article </a:t>
            </a:r>
            <a:r>
              <a:rPr lang="fr-FR" dirty="0" smtClean="0">
                <a:solidFill>
                  <a:schemeClr val="tx1"/>
                </a:solidFill>
              </a:rPr>
              <a:t>4.1 </a:t>
            </a:r>
            <a:r>
              <a:rPr lang="fr-FR" dirty="0">
                <a:solidFill>
                  <a:schemeClr val="tx1"/>
                </a:solidFill>
              </a:rPr>
              <a:t>des DG de la NGAP</a:t>
            </a:r>
            <a:r>
              <a:rPr lang="fr-FR" dirty="0" smtClean="0">
                <a:solidFill>
                  <a:schemeClr val="tx1"/>
                </a:solidFill>
              </a:rPr>
              <a:t>).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23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C000"/>
                </a:solidFill>
              </a:rPr>
              <a:t>10)</a:t>
            </a:r>
            <a:r>
              <a:rPr lang="fr-FR" dirty="0"/>
              <a:t> Champ de compétence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> </a:t>
            </a:r>
            <a:r>
              <a:rPr lang="fr-FR" dirty="0" smtClean="0"/>
              <a:t>     et </a:t>
            </a:r>
            <a:r>
              <a:rPr lang="fr-FR" dirty="0"/>
              <a:t>prises en charge par </a:t>
            </a:r>
            <a:r>
              <a:rPr lang="fr-FR" dirty="0" smtClean="0"/>
              <a:t>l’assurance maladie 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339" y="6041386"/>
            <a:ext cx="1682642" cy="66452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t="22205" r="6467" b="27448"/>
          <a:stretch/>
        </p:blipFill>
        <p:spPr>
          <a:xfrm>
            <a:off x="9974317" y="940007"/>
            <a:ext cx="1618593" cy="54238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9340" y="632911"/>
            <a:ext cx="1009953" cy="56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3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EEB4925-44FA-7844-8B0E-E569E85C9D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628" y="3086207"/>
            <a:ext cx="1828800" cy="2178464"/>
          </a:xfrm>
        </p:spPr>
        <p:txBody>
          <a:bodyPr>
            <a:normAutofit/>
          </a:bodyPr>
          <a:lstStyle/>
          <a:p>
            <a:pPr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dirty="0"/>
              <a:t>Limitées à </a:t>
            </a:r>
            <a:endParaRPr lang="fr-FR" sz="1800" b="0" dirty="0" smtClean="0"/>
          </a:p>
          <a:p>
            <a:pPr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dirty="0" smtClean="0"/>
              <a:t>14 </a:t>
            </a:r>
            <a:r>
              <a:rPr lang="fr-FR" sz="1800" b="0" dirty="0"/>
              <a:t>pathologies </a:t>
            </a:r>
            <a:endParaRPr lang="fr-FR" sz="1800" b="0" dirty="0" smtClean="0"/>
          </a:p>
          <a:p>
            <a:pPr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dirty="0" smtClean="0"/>
              <a:t>et </a:t>
            </a:r>
            <a:r>
              <a:rPr lang="fr-FR" sz="1800" b="0" dirty="0"/>
              <a:t>à partir d’un nombre de séances par pathologie</a:t>
            </a:r>
          </a:p>
          <a:p>
            <a:pPr lvl="1" indent="0">
              <a:spcBef>
                <a:spcPts val="0"/>
              </a:spcBef>
              <a:spcAft>
                <a:spcPts val="0"/>
              </a:spcAft>
              <a:buNone/>
            </a:pPr>
            <a:endParaRPr lang="fr-FR" sz="1800" b="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F3D4A5A-7655-D144-8FCA-670E819FA4E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AA05C0D2-F044-0A40-AC39-EE9B4B34C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469" y="163359"/>
            <a:ext cx="11460200" cy="1114817"/>
          </a:xfrm>
        </p:spPr>
        <p:txBody>
          <a:bodyPr/>
          <a:lstStyle/>
          <a:p>
            <a:r>
              <a:rPr lang="fr-FR" sz="2400" dirty="0" smtClean="0">
                <a:solidFill>
                  <a:srgbClr val="FFC000"/>
                </a:solidFill>
              </a:rPr>
              <a:t>11</a:t>
            </a:r>
            <a:r>
              <a:rPr lang="fr-FR" sz="2400" dirty="0">
                <a:solidFill>
                  <a:srgbClr val="FFC000"/>
                </a:solidFill>
              </a:rPr>
              <a:t>)</a:t>
            </a:r>
            <a:r>
              <a:rPr lang="fr-FR" sz="2400" dirty="0"/>
              <a:t> Demandes d’accord préalable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/>
              <a:t> </a:t>
            </a:r>
            <a:r>
              <a:rPr lang="fr-FR" sz="2400" dirty="0" smtClean="0"/>
              <a:t>     = </a:t>
            </a:r>
            <a:r>
              <a:rPr lang="fr-FR" sz="2400" dirty="0"/>
              <a:t>pathologie soumise à « </a:t>
            </a:r>
            <a:r>
              <a:rPr lang="fr-FR" sz="2400" dirty="0" smtClean="0"/>
              <a:t>référentiel</a:t>
            </a:r>
            <a:r>
              <a:rPr lang="fr-FR" sz="2400" dirty="0"/>
              <a:t> </a:t>
            </a:r>
            <a:r>
              <a:rPr lang="fr-FR" sz="2400" dirty="0" smtClean="0"/>
              <a:t>»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752321"/>
              </p:ext>
            </p:extLst>
          </p:nvPr>
        </p:nvGraphicFramePr>
        <p:xfrm>
          <a:off x="1896953" y="1439918"/>
          <a:ext cx="10120829" cy="523940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55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2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7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35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3707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Situation de rééducation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Traitement habituel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 demande d’accord préalable est nécessaire…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234">
                <a:tc rowSpan="3"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Rachis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Prise en charge</a:t>
                      </a:r>
                      <a:r>
                        <a:rPr lang="fr-FR" sz="1000" b="1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d’une lombalgie commune</a:t>
                      </a:r>
                      <a:endParaRPr lang="fr-FR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à 15 séances pour une série d’actes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À partir de la 16</a:t>
                      </a:r>
                      <a:r>
                        <a:rPr lang="fr-FR" sz="1000" b="1" baseline="30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séance</a:t>
                      </a:r>
                    </a:p>
                    <a:p>
                      <a:pPr marL="9207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À partir de la 31</a:t>
                      </a:r>
                      <a:r>
                        <a:rPr lang="fr-FR" sz="1000" b="1" baseline="30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séance, si 30 séances pour lombalgie commune ont été prises en charge dans les 12 mois précédents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234">
                <a:tc vMerge="1"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900" b="0" dirty="0">
                        <a:solidFill>
                          <a:schemeClr val="accent4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Cervicalgie non spécifique sans</a:t>
                      </a:r>
                      <a:r>
                        <a:rPr lang="fr-FR" sz="1000" b="1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atteinte neurologique</a:t>
                      </a:r>
                      <a:endParaRPr lang="fr-FR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à 15 séances pour une série d’actes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À partir de la 16</a:t>
                      </a:r>
                      <a:r>
                        <a:rPr lang="fr-FR" sz="1000" b="1" baseline="30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séance</a:t>
                      </a:r>
                    </a:p>
                    <a:p>
                      <a:pPr marL="9207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À partir de la 31</a:t>
                      </a:r>
                      <a:r>
                        <a:rPr lang="fr-FR" sz="1000" b="1" baseline="30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séance, si 30 séances pour cervicalgie non spécifique sans atteinte neurologique ont été prises en charge dans les 12 mois précédents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480">
                <a:tc vMerge="1"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900" b="0" dirty="0">
                        <a:solidFill>
                          <a:schemeClr val="accent4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Traumatisme récent du rachis cervical sans lésion neurologique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à 10 séances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À partir de la 11</a:t>
                      </a:r>
                      <a:r>
                        <a:rPr lang="fr-FR" sz="1000" b="1" baseline="30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séance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799">
                <a:tc rowSpan="6"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Membre supérieur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Tendinopathie de</a:t>
                      </a:r>
                      <a:r>
                        <a:rPr lang="fr-FR" sz="1000" b="1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la coiffe des rotateurs non opérée</a:t>
                      </a:r>
                      <a:endParaRPr lang="fr-FR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à 25 séances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À partir de la 26</a:t>
                      </a:r>
                      <a:r>
                        <a:rPr lang="fr-FR" sz="1000" b="1" baseline="30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séance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072">
                <a:tc vMerge="1"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900" b="0" dirty="0">
                        <a:solidFill>
                          <a:schemeClr val="accent4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Réinsertion et/ou suture d’un ou de plusieurs tendons de la coiffe des rotateurs de l’épaule,</a:t>
                      </a:r>
                      <a:r>
                        <a:rPr lang="fr-FR" sz="1000" b="1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par arthroscopie ou abord direct</a:t>
                      </a:r>
                      <a:endParaRPr lang="fr-FR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à 50 séances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À partir de la 51</a:t>
                      </a:r>
                      <a:r>
                        <a:rPr lang="fr-FR" sz="1000" b="1" baseline="30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séance post-opératoire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289">
                <a:tc vMerge="1"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900" b="0" dirty="0">
                        <a:solidFill>
                          <a:schemeClr val="accent4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Fracture</a:t>
                      </a:r>
                      <a:r>
                        <a:rPr lang="fr-FR" sz="1000" b="1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non opérée de l’extrémité proximale de l’humérus</a:t>
                      </a:r>
                      <a:endParaRPr lang="fr-FR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à 30 séances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À partir de la 31</a:t>
                      </a:r>
                      <a:r>
                        <a:rPr lang="fr-FR" sz="1000" b="1" baseline="30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séance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822">
                <a:tc vMerge="1"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900" b="0" dirty="0">
                        <a:solidFill>
                          <a:schemeClr val="accent4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Fracture avec ou sans luxation,</a:t>
                      </a:r>
                      <a:r>
                        <a:rPr lang="fr-FR" sz="1000" b="1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opérée ou non, du coude chez l’adulte</a:t>
                      </a:r>
                      <a:endParaRPr lang="fr-FR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à 30 séances pour une série d’actes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À partir de la 31</a:t>
                      </a:r>
                      <a:r>
                        <a:rPr lang="fr-FR" sz="1000" b="1" baseline="30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séance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131">
                <a:tc vMerge="1"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900" b="0" dirty="0">
                        <a:solidFill>
                          <a:schemeClr val="accent4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Fracture de l’extrémité distale des deux os de l’avant-bras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à 25 séances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À partir de la 26</a:t>
                      </a:r>
                      <a:r>
                        <a:rPr lang="fr-FR" sz="1000" b="1" baseline="30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séance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830">
                <a:tc vMerge="1"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900" b="0" dirty="0">
                        <a:solidFill>
                          <a:schemeClr val="accent4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Libération du nerf médian au canal carpien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Aucune rééducation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À partir de la 1</a:t>
                      </a:r>
                      <a:r>
                        <a:rPr lang="fr-FR" sz="1000" b="1" baseline="30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ère</a:t>
                      </a: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séance post-opératoire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799">
                <a:tc rowSpan="5"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Membre inférieur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Arthroplastie</a:t>
                      </a:r>
                      <a:r>
                        <a:rPr lang="fr-FR" sz="1000" b="1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de hanche par prothèse totale</a:t>
                      </a:r>
                      <a:endParaRPr lang="fr-FR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à 15 séances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À partir de la 16</a:t>
                      </a:r>
                      <a:r>
                        <a:rPr lang="fr-FR" sz="1000" b="1" baseline="30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séance post-opératoire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2822">
                <a:tc vMerge="1"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900" b="0" dirty="0">
                        <a:solidFill>
                          <a:schemeClr val="accent4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Arthroplastie</a:t>
                      </a:r>
                      <a:r>
                        <a:rPr lang="fr-FR" sz="1000" b="1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du genou par prothèse totale ou uni-</a:t>
                      </a:r>
                      <a:r>
                        <a:rPr lang="fr-FR" sz="1000" b="1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compartimentaire</a:t>
                      </a:r>
                      <a:endParaRPr lang="fr-FR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à 25 séances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À partir de la 26</a:t>
                      </a:r>
                      <a:r>
                        <a:rPr lang="fr-FR" sz="1000" b="1" baseline="30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séance post-opératoire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799">
                <a:tc vMerge="1"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900" b="0" dirty="0">
                        <a:solidFill>
                          <a:schemeClr val="accent4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Reconstruction du ligament</a:t>
                      </a:r>
                      <a:r>
                        <a:rPr lang="fr-FR" sz="1000" b="1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croisé antérieur du genou</a:t>
                      </a:r>
                      <a:endParaRPr lang="fr-FR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à 40 séances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À partir de la 41</a:t>
                      </a:r>
                      <a:r>
                        <a:rPr lang="fr-FR" sz="1000" b="1" baseline="30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séance post-opératoire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9063">
                <a:tc vMerge="1">
                  <a:txBody>
                    <a:bodyPr/>
                    <a:lstStyle/>
                    <a:p>
                      <a:pPr marL="90170" defTabSz="72000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fr-FR" sz="900" b="0" dirty="0">
                        <a:solidFill>
                          <a:schemeClr val="accent4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defTabSz="72000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0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Ménisectomie</a:t>
                      </a: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isolée, totale ou subtotale, par arthroscopie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0" indent="0" algn="l" defTabSz="7200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à 15 séances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À partir de la 16</a:t>
                      </a:r>
                      <a:r>
                        <a:rPr lang="fr-FR" sz="1000" b="1" baseline="30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séance post-opératoire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326">
                <a:tc vMerge="1"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fr-FR" sz="900" b="0" dirty="0">
                        <a:solidFill>
                          <a:schemeClr val="accent4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Entorse externe récente de cheville pied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à 10 séances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À partir de la 11</a:t>
                      </a:r>
                      <a:r>
                        <a:rPr lang="fr-FR" sz="1000" b="1" baseline="30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séance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2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1942" y="163359"/>
            <a:ext cx="1393521" cy="111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1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F3D4A5A-7655-D144-8FCA-670E819FA4E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AA05C0D2-F044-0A40-AC39-EE9B4B34C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469" y="163359"/>
            <a:ext cx="11460200" cy="1114817"/>
          </a:xfrm>
        </p:spPr>
        <p:txBody>
          <a:bodyPr/>
          <a:lstStyle/>
          <a:p>
            <a:r>
              <a:rPr lang="fr-FR" sz="2400" dirty="0" smtClean="0">
                <a:solidFill>
                  <a:srgbClr val="FFC000"/>
                </a:solidFill>
              </a:rPr>
              <a:t>11</a:t>
            </a:r>
            <a:r>
              <a:rPr lang="fr-FR" sz="2400" dirty="0">
                <a:solidFill>
                  <a:srgbClr val="FFC000"/>
                </a:solidFill>
              </a:rPr>
              <a:t>)</a:t>
            </a:r>
            <a:r>
              <a:rPr lang="fr-FR" sz="2400" dirty="0"/>
              <a:t> Demandes d’accord préalable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/>
              <a:t> </a:t>
            </a:r>
            <a:r>
              <a:rPr lang="fr-FR" sz="2400" dirty="0" smtClean="0"/>
              <a:t>     = </a:t>
            </a:r>
            <a:r>
              <a:rPr lang="fr-FR" sz="2400" dirty="0"/>
              <a:t>pathologie soumise à « </a:t>
            </a:r>
            <a:r>
              <a:rPr lang="fr-FR" sz="2400" dirty="0" smtClean="0"/>
              <a:t>référentiel</a:t>
            </a:r>
            <a:r>
              <a:rPr lang="fr-FR" sz="2400" dirty="0"/>
              <a:t> </a:t>
            </a:r>
            <a:r>
              <a:rPr lang="fr-FR" sz="2400" dirty="0" smtClean="0"/>
              <a:t>»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1942" y="163359"/>
            <a:ext cx="1393521" cy="1114817"/>
          </a:xfrm>
          <a:prstGeom prst="rect">
            <a:avLst/>
          </a:prstGeom>
        </p:spPr>
      </p:pic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0EEB4925-44FA-7844-8B0E-E569E85C9D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703" y="1429407"/>
            <a:ext cx="10783614" cy="4800240"/>
          </a:xfrm>
        </p:spPr>
        <p:txBody>
          <a:bodyPr anchor="ctr">
            <a:noAutofit/>
          </a:bodyPr>
          <a:lstStyle/>
          <a:p>
            <a:pPr marL="342900" lvl="1" indent="-342900" algn="just">
              <a:spcAft>
                <a:spcPts val="0"/>
              </a:spcAft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2100" dirty="0"/>
              <a:t>Référentiel ou pas ? = </a:t>
            </a:r>
            <a:r>
              <a:rPr lang="fr-FR" sz="2100" dirty="0" smtClean="0"/>
              <a:t>BDK</a:t>
            </a:r>
          </a:p>
          <a:p>
            <a:pPr marL="342900" lvl="1" indent="-342900" algn="just">
              <a:spcBef>
                <a:spcPts val="180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2100" dirty="0"/>
              <a:t>L’Assurance Maladie a 15 jours pour </a:t>
            </a:r>
            <a:r>
              <a:rPr lang="fr-FR" sz="2100" dirty="0" smtClean="0"/>
              <a:t>répondre</a:t>
            </a:r>
          </a:p>
          <a:p>
            <a:pPr marL="1184275" lvl="1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0000"/>
              <a:buFont typeface="Arial" panose="020B0604020202020204" pitchFamily="34" charset="0"/>
              <a:buChar char="•"/>
            </a:pPr>
            <a:r>
              <a:rPr lang="fr-FR" sz="2000" b="0" dirty="0"/>
              <a:t>nécessité d’anticiper la DAP pour éviter une rupture de soins</a:t>
            </a:r>
          </a:p>
          <a:p>
            <a:pPr marL="342900" lvl="1" indent="-342900" algn="just">
              <a:spcBef>
                <a:spcPts val="180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2100" dirty="0" smtClean="0"/>
              <a:t>Cas particuliers du c</a:t>
            </a:r>
            <a:r>
              <a:rPr lang="fr-FR" sz="2000" dirty="0" smtClean="0"/>
              <a:t>anal </a:t>
            </a:r>
            <a:r>
              <a:rPr lang="fr-FR" sz="2000" dirty="0"/>
              <a:t>carpien opéré </a:t>
            </a:r>
            <a:r>
              <a:rPr lang="fr-FR" sz="2000" b="0" dirty="0"/>
              <a:t>: </a:t>
            </a:r>
            <a:endParaRPr lang="fr-FR" sz="2000" b="0" dirty="0" smtClean="0"/>
          </a:p>
          <a:p>
            <a:pPr marL="1184275" lvl="1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0000"/>
              <a:buFont typeface="Arial" panose="020B0604020202020204" pitchFamily="34" charset="0"/>
              <a:buChar char="•"/>
            </a:pPr>
            <a:r>
              <a:rPr lang="fr-FR" sz="2000" b="0" dirty="0" smtClean="0"/>
              <a:t>nombre </a:t>
            </a:r>
            <a:r>
              <a:rPr lang="fr-FR" sz="2000" b="0" dirty="0"/>
              <a:t>au-delà duquel la DAP est nécessaire = 0, </a:t>
            </a:r>
          </a:p>
          <a:p>
            <a:pPr marL="1184275" lvl="1" indent="-285750">
              <a:lnSpc>
                <a:spcPct val="100000"/>
              </a:lnSpc>
              <a:spcAft>
                <a:spcPts val="0"/>
              </a:spcAft>
              <a:buSzPct val="50000"/>
              <a:buFont typeface="Arial" panose="020B0604020202020204" pitchFamily="34" charset="0"/>
              <a:buChar char="•"/>
            </a:pPr>
            <a:r>
              <a:rPr lang="fr-FR" sz="2000" b="0" dirty="0"/>
              <a:t>si urgence : noter «  actes urgents » sur la DAP pour débuter de suite la rééducation (dispositions générales de la NGAP/article 7.C : permet le remboursement sans attendre l’avis du </a:t>
            </a:r>
            <a:r>
              <a:rPr lang="fr-FR" sz="2000" b="0" dirty="0" smtClean="0"/>
              <a:t>médecin-conseil </a:t>
            </a:r>
            <a:r>
              <a:rPr lang="fr-FR" sz="2000" b="0" dirty="0"/>
              <a:t>sur la DAP</a:t>
            </a:r>
            <a:r>
              <a:rPr lang="fr-FR" sz="2000" b="0" dirty="0" smtClean="0"/>
              <a:t>). </a:t>
            </a:r>
          </a:p>
          <a:p>
            <a:pPr marL="1184275" lvl="1" indent="-285750" algn="just">
              <a:lnSpc>
                <a:spcPct val="100000"/>
              </a:lnSpc>
              <a:spcAft>
                <a:spcPts val="0"/>
              </a:spcAft>
              <a:buSzPct val="50000"/>
              <a:buFont typeface="Arial" panose="020B0604020202020204" pitchFamily="34" charset="0"/>
              <a:buChar char="•"/>
            </a:pPr>
            <a:r>
              <a:rPr lang="fr-FR" sz="2000" b="0" dirty="0" smtClean="0">
                <a:solidFill>
                  <a:srgbClr val="FF6600"/>
                </a:solidFill>
              </a:rPr>
              <a:t>Si </a:t>
            </a:r>
            <a:r>
              <a:rPr lang="fr-FR" sz="2000" b="0" dirty="0">
                <a:solidFill>
                  <a:srgbClr val="FF6600"/>
                </a:solidFill>
              </a:rPr>
              <a:t>refus </a:t>
            </a:r>
            <a:r>
              <a:rPr lang="fr-FR" sz="2000" b="0" dirty="0" smtClean="0">
                <a:solidFill>
                  <a:srgbClr val="FF6600"/>
                </a:solidFill>
              </a:rPr>
              <a:t>: les </a:t>
            </a:r>
            <a:r>
              <a:rPr lang="fr-FR" sz="2000" b="0" dirty="0">
                <a:solidFill>
                  <a:srgbClr val="FF6600"/>
                </a:solidFill>
              </a:rPr>
              <a:t>actes réalisés avant le refus officiel sont </a:t>
            </a:r>
            <a:r>
              <a:rPr lang="fr-FR" sz="2000" b="0" dirty="0" smtClean="0">
                <a:solidFill>
                  <a:srgbClr val="FF6600"/>
                </a:solidFill>
              </a:rPr>
              <a:t>pris </a:t>
            </a:r>
            <a:r>
              <a:rPr lang="fr-FR" sz="2000" b="0" dirty="0">
                <a:solidFill>
                  <a:srgbClr val="FF6600"/>
                </a:solidFill>
              </a:rPr>
              <a:t>en </a:t>
            </a:r>
            <a:r>
              <a:rPr lang="fr-FR" sz="2000" b="0" dirty="0" smtClean="0">
                <a:solidFill>
                  <a:srgbClr val="FF6600"/>
                </a:solidFill>
              </a:rPr>
              <a:t>charge.</a:t>
            </a:r>
          </a:p>
          <a:p>
            <a:pPr marL="898525" lvl="1" indent="0" algn="just">
              <a:lnSpc>
                <a:spcPct val="100000"/>
              </a:lnSpc>
              <a:spcAft>
                <a:spcPts val="0"/>
              </a:spcAft>
              <a:buSzPct val="50000"/>
              <a:buNone/>
            </a:pPr>
            <a:endParaRPr lang="fr-FR" sz="3200" b="0" dirty="0">
              <a:solidFill>
                <a:schemeClr val="tx2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4248" y="6041386"/>
            <a:ext cx="168264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5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F3D4A5A-7655-D144-8FCA-670E819FA4E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AA05C0D2-F044-0A40-AC39-EE9B4B34C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469" y="163359"/>
            <a:ext cx="11460200" cy="1114817"/>
          </a:xfrm>
        </p:spPr>
        <p:txBody>
          <a:bodyPr/>
          <a:lstStyle/>
          <a:p>
            <a:r>
              <a:rPr lang="fr-FR" sz="2400" dirty="0" smtClean="0">
                <a:solidFill>
                  <a:srgbClr val="FFC000"/>
                </a:solidFill>
              </a:rPr>
              <a:t>11</a:t>
            </a:r>
            <a:r>
              <a:rPr lang="fr-FR" sz="2400" dirty="0">
                <a:solidFill>
                  <a:srgbClr val="FFC000"/>
                </a:solidFill>
              </a:rPr>
              <a:t>)</a:t>
            </a:r>
            <a:r>
              <a:rPr lang="fr-FR" sz="2400" dirty="0"/>
              <a:t> Demandes d’accord préalable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/>
              <a:t> </a:t>
            </a:r>
            <a:r>
              <a:rPr lang="fr-FR" sz="2400" dirty="0" smtClean="0"/>
              <a:t>     = </a:t>
            </a:r>
            <a:r>
              <a:rPr lang="fr-FR" sz="2400" dirty="0"/>
              <a:t>pathologie soumise à « </a:t>
            </a:r>
            <a:r>
              <a:rPr lang="fr-FR" sz="2400" dirty="0" smtClean="0"/>
              <a:t>référentiel</a:t>
            </a:r>
            <a:r>
              <a:rPr lang="fr-FR" sz="2400" dirty="0"/>
              <a:t> </a:t>
            </a:r>
            <a:r>
              <a:rPr lang="fr-FR" sz="2400" dirty="0" smtClean="0"/>
              <a:t>»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1942" y="163359"/>
            <a:ext cx="1393521" cy="1114817"/>
          </a:xfrm>
          <a:prstGeom prst="rect">
            <a:avLst/>
          </a:prstGeom>
        </p:spPr>
      </p:pic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0EEB4925-44FA-7844-8B0E-E569E85C9D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5469" y="1587061"/>
            <a:ext cx="11460200" cy="3951891"/>
          </a:xfrm>
        </p:spPr>
        <p:txBody>
          <a:bodyPr anchor="ctr">
            <a:noAutofit/>
          </a:bodyPr>
          <a:lstStyle/>
          <a:p>
            <a:pPr marL="714375" lvl="1" indent="-342900" algn="just">
              <a:spcBef>
                <a:spcPts val="0"/>
              </a:spcBef>
              <a:spcAft>
                <a:spcPts val="0"/>
              </a:spcAft>
              <a:buSzPct val="50000"/>
              <a:buFont typeface="Courier New" panose="02070309020205020404" pitchFamily="49" charset="0"/>
              <a:buChar char="o"/>
            </a:pPr>
            <a:r>
              <a:rPr lang="fr-FR" sz="2000" b="0" dirty="0" smtClean="0"/>
              <a:t>Lombalgie </a:t>
            </a:r>
            <a:r>
              <a:rPr lang="fr-FR" sz="2000" b="0" dirty="0"/>
              <a:t>commune : RAM 7,49 </a:t>
            </a:r>
            <a:endParaRPr lang="fr-FR" sz="2000" b="0" dirty="0" smtClean="0"/>
          </a:p>
          <a:p>
            <a:pPr marL="714375" lvl="1" indent="0" algn="just">
              <a:spcBef>
                <a:spcPts val="0"/>
              </a:spcBef>
              <a:spcAft>
                <a:spcPts val="0"/>
              </a:spcAft>
              <a:buSzPct val="50000"/>
              <a:buNone/>
            </a:pPr>
            <a:r>
              <a:rPr lang="fr-FR" sz="2000" b="0" dirty="0" smtClean="0"/>
              <a:t>(</a:t>
            </a:r>
            <a:r>
              <a:rPr lang="fr-FR" sz="2000" b="0" dirty="0"/>
              <a:t>donc après exclusion d’une étiologie spécifique </a:t>
            </a:r>
            <a:r>
              <a:rPr lang="fr-FR" sz="2000" b="0" dirty="0" smtClean="0"/>
              <a:t>/ cf. </a:t>
            </a:r>
            <a:r>
              <a:rPr lang="fr-FR" sz="2000" b="0" dirty="0"/>
              <a:t>« drapeaux rouges »)	</a:t>
            </a:r>
          </a:p>
          <a:p>
            <a:pPr marL="1185863" lvl="5" indent="-285750" algn="just">
              <a:lnSpc>
                <a:spcPct val="100000"/>
              </a:lnSpc>
              <a:buClr>
                <a:schemeClr val="tx2"/>
              </a:buClr>
              <a:buSzPct val="50000"/>
            </a:pPr>
            <a:r>
              <a:rPr lang="fr-FR" sz="2000" dirty="0"/>
              <a:t>≠ lombosciatique sans déficit moteur avec irradiation dépassant le pli fessier : RAM 7,51 </a:t>
            </a:r>
          </a:p>
          <a:p>
            <a:pPr marL="1185863" lvl="5" indent="-285750" algn="just">
              <a:lnSpc>
                <a:spcPct val="100000"/>
              </a:lnSpc>
              <a:buClr>
                <a:schemeClr val="tx2"/>
              </a:buClr>
              <a:buSzPct val="50000"/>
            </a:pPr>
            <a:r>
              <a:rPr lang="fr-FR" sz="2000" dirty="0"/>
              <a:t>≠ </a:t>
            </a:r>
            <a:r>
              <a:rPr lang="fr-FR" sz="2000" dirty="0" smtClean="0"/>
              <a:t>pathologie lombaire </a:t>
            </a:r>
            <a:r>
              <a:rPr lang="fr-FR" sz="2000" dirty="0" err="1" smtClean="0"/>
              <a:t>opéréé</a:t>
            </a:r>
            <a:r>
              <a:rPr lang="fr-FR" sz="2000" dirty="0" smtClean="0"/>
              <a:t> RAO </a:t>
            </a:r>
            <a:r>
              <a:rPr lang="fr-FR" sz="2000" dirty="0"/>
              <a:t>7,49 </a:t>
            </a:r>
          </a:p>
          <a:p>
            <a:pPr marL="1185863" lvl="5" indent="-285750" algn="just">
              <a:lnSpc>
                <a:spcPct val="100000"/>
              </a:lnSpc>
              <a:buClr>
                <a:schemeClr val="tx2"/>
              </a:buClr>
              <a:buSzPct val="50000"/>
            </a:pPr>
            <a:r>
              <a:rPr lang="fr-FR" sz="2000" dirty="0" smtClean="0"/>
              <a:t>≠ scoliose </a:t>
            </a:r>
            <a:r>
              <a:rPr lang="fr-FR" sz="2000" dirty="0"/>
              <a:t>(&lt; 18 ans : DRA 7,49 )</a:t>
            </a:r>
          </a:p>
          <a:p>
            <a:pPr marL="900113" lvl="5" indent="0" algn="just">
              <a:lnSpc>
                <a:spcPct val="100000"/>
              </a:lnSpc>
              <a:buClr>
                <a:schemeClr val="tx1"/>
              </a:buClr>
              <a:buSzPct val="80000"/>
              <a:buNone/>
            </a:pPr>
            <a:endParaRPr lang="fr-FR" sz="2000" dirty="0" smtClean="0"/>
          </a:p>
          <a:p>
            <a:pPr marL="714375" lvl="1" indent="-342900" algn="just">
              <a:spcBef>
                <a:spcPts val="0"/>
              </a:spcBef>
              <a:spcAft>
                <a:spcPts val="0"/>
              </a:spcAft>
              <a:buSzPct val="50000"/>
              <a:buFont typeface="Courier New" panose="02070309020205020404" pitchFamily="49" charset="0"/>
              <a:buChar char="o"/>
            </a:pPr>
            <a:r>
              <a:rPr lang="fr-FR" sz="2000" b="0" dirty="0"/>
              <a:t>Entorse externe récente de la cheville-pied non opérée (RIM 7,50) : </a:t>
            </a:r>
          </a:p>
          <a:p>
            <a:pPr marL="900113" lvl="1" indent="0" algn="just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SzPct val="80000"/>
              <a:buNone/>
            </a:pPr>
            <a:r>
              <a:rPr lang="fr-FR" sz="2000" dirty="0" smtClean="0"/>
              <a:t> </a:t>
            </a:r>
            <a:r>
              <a:rPr lang="fr-FR" sz="2000" dirty="0"/>
              <a:t>≠ </a:t>
            </a:r>
            <a:r>
              <a:rPr lang="fr-FR" sz="2000" dirty="0" smtClean="0"/>
              <a:t>entorse </a:t>
            </a:r>
            <a:r>
              <a:rPr lang="fr-FR" sz="2000" dirty="0"/>
              <a:t>de plus de 3 mois (VIM 7,50) ou entorse interne de la cheville (VIM 7,50)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4248" y="6041386"/>
            <a:ext cx="168264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0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>
          <a:xfrm>
            <a:off x="755469" y="1839686"/>
            <a:ext cx="10758693" cy="420169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fr-FR" dirty="0">
                <a:solidFill>
                  <a:schemeClr val="tx1"/>
                </a:solidFill>
              </a:rPr>
              <a:t>NGAP = liste de pathologies ou de situations dont la rééducation est </a:t>
            </a:r>
            <a:r>
              <a:rPr lang="fr-FR" dirty="0" smtClean="0">
                <a:solidFill>
                  <a:schemeClr val="tx1"/>
                </a:solidFill>
              </a:rPr>
              <a:t>remboursable.</a:t>
            </a:r>
            <a:endParaRPr lang="fr-FR" dirty="0">
              <a:solidFill>
                <a:schemeClr val="tx1"/>
              </a:solidFill>
            </a:endParaRPr>
          </a:p>
          <a:p>
            <a:pPr algn="just"/>
            <a:endParaRPr lang="fr-FR" dirty="0" smtClean="0">
              <a:solidFill>
                <a:schemeClr val="tx1"/>
              </a:solidFill>
            </a:endParaRPr>
          </a:p>
          <a:p>
            <a:pPr algn="just"/>
            <a:r>
              <a:rPr lang="fr-FR" dirty="0">
                <a:solidFill>
                  <a:schemeClr val="tx1"/>
                </a:solidFill>
              </a:rPr>
              <a:t>L’ordonnance est nécessaire, mais insuffisante pour coder les actes conformément à la NGAP (accord CNAM / CPN d’octobre 2024 confirmé à l’occasion de la publication du guide). </a:t>
            </a:r>
          </a:p>
          <a:p>
            <a:pPr algn="just"/>
            <a:endParaRPr lang="fr-FR" dirty="0">
              <a:solidFill>
                <a:schemeClr val="tx1"/>
              </a:solidFill>
            </a:endParaRPr>
          </a:p>
          <a:p>
            <a:pPr algn="just"/>
            <a:r>
              <a:rPr lang="fr-FR" dirty="0" smtClean="0">
                <a:solidFill>
                  <a:schemeClr val="tx1"/>
                </a:solidFill>
              </a:rPr>
              <a:t>C’est </a:t>
            </a:r>
            <a:r>
              <a:rPr lang="fr-FR" dirty="0">
                <a:solidFill>
                  <a:schemeClr val="tx1"/>
                </a:solidFill>
              </a:rPr>
              <a:t>la pathologie prise en charge qui fait la cotation </a:t>
            </a:r>
            <a:r>
              <a:rPr lang="fr-FR" dirty="0" smtClean="0">
                <a:solidFill>
                  <a:schemeClr val="tx1"/>
                </a:solidFill>
              </a:rPr>
              <a:t>= BDK.</a:t>
            </a:r>
          </a:p>
          <a:p>
            <a:pPr algn="just"/>
            <a:endParaRPr lang="fr-FR" dirty="0">
              <a:solidFill>
                <a:schemeClr val="tx1"/>
              </a:solidFill>
            </a:endParaRPr>
          </a:p>
          <a:p>
            <a:pPr algn="just"/>
            <a:r>
              <a:rPr lang="fr-FR" b="1" dirty="0" smtClean="0">
                <a:solidFill>
                  <a:srgbClr val="7030A0"/>
                </a:solidFill>
              </a:rPr>
              <a:t>Principe </a:t>
            </a:r>
            <a:r>
              <a:rPr lang="fr-FR" b="1" dirty="0">
                <a:solidFill>
                  <a:srgbClr val="7030A0"/>
                </a:solidFill>
              </a:rPr>
              <a:t>renforcé avec l’élaboration précise des pathologies de l’article </a:t>
            </a:r>
            <a:r>
              <a:rPr lang="fr-FR" b="1" dirty="0" smtClean="0">
                <a:solidFill>
                  <a:srgbClr val="7030A0"/>
                </a:solidFill>
              </a:rPr>
              <a:t>1 </a:t>
            </a:r>
            <a:r>
              <a:rPr lang="fr-FR" sz="1800" b="1" i="1" dirty="0" smtClean="0">
                <a:solidFill>
                  <a:srgbClr val="7030A0"/>
                </a:solidFill>
              </a:rPr>
              <a:t>(voir ci-après)</a:t>
            </a:r>
            <a:r>
              <a:rPr lang="fr-FR" b="1" dirty="0" smtClean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27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C000"/>
                </a:solidFill>
              </a:rPr>
              <a:t>12)</a:t>
            </a:r>
            <a:r>
              <a:rPr lang="fr-FR" dirty="0"/>
              <a:t> Le principe de base de la </a:t>
            </a:r>
            <a:r>
              <a:rPr lang="fr-FR" dirty="0" smtClean="0"/>
              <a:t>NGAP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339" y="6041386"/>
            <a:ext cx="1682642" cy="66452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3745" y="493930"/>
            <a:ext cx="1871634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0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>
          <a:xfrm>
            <a:off x="498660" y="1820968"/>
            <a:ext cx="11279684" cy="4363425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FR" dirty="0" smtClean="0">
                <a:solidFill>
                  <a:srgbClr val="FF6600"/>
                </a:solidFill>
              </a:rPr>
              <a:t>Article </a:t>
            </a:r>
            <a:r>
              <a:rPr lang="fr-FR" dirty="0">
                <a:solidFill>
                  <a:srgbClr val="FF6600"/>
                </a:solidFill>
              </a:rPr>
              <a:t>1 = « Rééducation des conséquences des affections orthopédiques et rhumatologiques » </a:t>
            </a:r>
          </a:p>
          <a:p>
            <a:pPr marL="358775">
              <a:spcBef>
                <a:spcPts val="0"/>
              </a:spcBef>
            </a:pPr>
            <a:r>
              <a:rPr lang="fr-FR" dirty="0">
                <a:solidFill>
                  <a:schemeClr val="tx1"/>
                </a:solidFill>
              </a:rPr>
              <a:t>Le TER 9,49 ou 9,51 sont </a:t>
            </a:r>
            <a:r>
              <a:rPr lang="fr-FR" dirty="0" smtClean="0">
                <a:solidFill>
                  <a:schemeClr val="tx1"/>
                </a:solidFill>
              </a:rPr>
              <a:t>réservés </a:t>
            </a:r>
            <a:r>
              <a:rPr lang="fr-FR" dirty="0">
                <a:solidFill>
                  <a:schemeClr val="tx1"/>
                </a:solidFill>
              </a:rPr>
              <a:t>aux « Rééducations des conséquences des affections orthopédiques et </a:t>
            </a:r>
            <a:r>
              <a:rPr lang="fr-FR" dirty="0" smtClean="0">
                <a:solidFill>
                  <a:schemeClr val="tx1"/>
                </a:solidFill>
              </a:rPr>
              <a:t>rhumatologiques </a:t>
            </a:r>
            <a:r>
              <a:rPr lang="fr-FR" dirty="0" smtClean="0">
                <a:solidFill>
                  <a:schemeClr val="tx1"/>
                </a:solidFill>
              </a:rPr>
              <a:t>»</a:t>
            </a:r>
            <a:r>
              <a:rPr lang="fr-FR" dirty="0">
                <a:solidFill>
                  <a:schemeClr val="tx1"/>
                </a:solidFill>
              </a:rPr>
              <a:t>.</a:t>
            </a:r>
            <a:endParaRPr lang="fr-FR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fr-FR" dirty="0"/>
          </a:p>
          <a:p>
            <a:pPr>
              <a:spcBef>
                <a:spcPts val="0"/>
              </a:spcBef>
            </a:pPr>
            <a:r>
              <a:rPr lang="fr-FR" dirty="0" smtClean="0">
                <a:solidFill>
                  <a:srgbClr val="FF6600"/>
                </a:solidFill>
              </a:rPr>
              <a:t>« Rééducation </a:t>
            </a:r>
            <a:r>
              <a:rPr lang="fr-FR" dirty="0">
                <a:solidFill>
                  <a:srgbClr val="FF6600"/>
                </a:solidFill>
              </a:rPr>
              <a:t>des 4 </a:t>
            </a:r>
            <a:r>
              <a:rPr lang="fr-FR" dirty="0" smtClean="0">
                <a:solidFill>
                  <a:srgbClr val="FF6600"/>
                </a:solidFill>
              </a:rPr>
              <a:t>membres »</a:t>
            </a:r>
            <a:r>
              <a:rPr lang="fr-FR" dirty="0">
                <a:solidFill>
                  <a:srgbClr val="FF6600"/>
                </a:solidFill>
              </a:rPr>
              <a:t> :  quelle cotation ? </a:t>
            </a:r>
            <a:r>
              <a:rPr lang="fr-FR" b="1" dirty="0" smtClean="0">
                <a:solidFill>
                  <a:srgbClr val="FF6600"/>
                </a:solidFill>
              </a:rPr>
              <a:t>La </a:t>
            </a:r>
            <a:r>
              <a:rPr lang="fr-FR" b="1" dirty="0">
                <a:solidFill>
                  <a:srgbClr val="FF6600"/>
                </a:solidFill>
              </a:rPr>
              <a:t>réponse découle de votre BDK initial :</a:t>
            </a:r>
          </a:p>
          <a:p>
            <a:pPr marL="719138" indent="-342900">
              <a:spcBef>
                <a:spcPts val="0"/>
              </a:spcBef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Maladie de </a:t>
            </a:r>
            <a:r>
              <a:rPr lang="fr-FR" dirty="0" smtClean="0">
                <a:solidFill>
                  <a:schemeClr val="tx1"/>
                </a:solidFill>
              </a:rPr>
              <a:t>Parkinson : NMI </a:t>
            </a:r>
            <a:r>
              <a:rPr lang="fr-FR" dirty="0">
                <a:solidFill>
                  <a:schemeClr val="tx1"/>
                </a:solidFill>
              </a:rPr>
              <a:t>10</a:t>
            </a:r>
          </a:p>
          <a:p>
            <a:pPr marL="719138" indent="-342900">
              <a:spcBef>
                <a:spcPts val="0"/>
              </a:spcBef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Rééducation </a:t>
            </a:r>
            <a:r>
              <a:rPr lang="fr-FR" dirty="0">
                <a:solidFill>
                  <a:schemeClr val="tx1"/>
                </a:solidFill>
              </a:rPr>
              <a:t>globale d’une personne âgée : RPE 8,5</a:t>
            </a:r>
          </a:p>
          <a:p>
            <a:pPr marL="719138" indent="-342900">
              <a:spcBef>
                <a:spcPts val="0"/>
              </a:spcBef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Prise </a:t>
            </a:r>
            <a:r>
              <a:rPr lang="fr-FR" dirty="0">
                <a:solidFill>
                  <a:schemeClr val="tx1"/>
                </a:solidFill>
              </a:rPr>
              <a:t>en charge globale de la BPCO : ARL 28</a:t>
            </a:r>
          </a:p>
          <a:p>
            <a:pPr marL="719138" indent="-342900">
              <a:spcBef>
                <a:spcPts val="0"/>
              </a:spcBef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Rééducation d’une gonarthrose bilatérale et d’une tendinopathie de la coiffe G </a:t>
            </a:r>
            <a:r>
              <a:rPr lang="fr-FR" dirty="0" smtClean="0">
                <a:solidFill>
                  <a:schemeClr val="tx1"/>
                </a:solidFill>
              </a:rPr>
              <a:t>: </a:t>
            </a:r>
            <a:r>
              <a:rPr lang="fr-FR" dirty="0">
                <a:solidFill>
                  <a:schemeClr val="tx1"/>
                </a:solidFill>
              </a:rPr>
              <a:t>TER 9,49</a:t>
            </a:r>
          </a:p>
          <a:p>
            <a:pPr marL="719138" indent="-342900">
              <a:spcBef>
                <a:spcPts val="0"/>
              </a:spcBef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Prise en charge globale et réhabilitation à l’effort pour une insuffisance cardiaque : </a:t>
            </a:r>
            <a:r>
              <a:rPr lang="fr-FR" dirty="0" smtClean="0">
                <a:solidFill>
                  <a:schemeClr val="tx1"/>
                </a:solidFill>
              </a:rPr>
              <a:t>acte non </a:t>
            </a:r>
            <a:r>
              <a:rPr lang="fr-FR" dirty="0">
                <a:solidFill>
                  <a:schemeClr val="tx1"/>
                </a:solidFill>
              </a:rPr>
              <a:t>remboursable </a:t>
            </a:r>
          </a:p>
          <a:p>
            <a:pPr marL="719138" indent="-342900">
              <a:spcBef>
                <a:spcPts val="0"/>
              </a:spcBef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Activité physique adaptée : </a:t>
            </a:r>
            <a:r>
              <a:rPr lang="fr-FR" dirty="0" smtClean="0">
                <a:solidFill>
                  <a:schemeClr val="tx1"/>
                </a:solidFill>
              </a:rPr>
              <a:t>acte non remboursable.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28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C000"/>
                </a:solidFill>
              </a:rPr>
              <a:t>12)</a:t>
            </a:r>
            <a:r>
              <a:rPr lang="fr-FR" dirty="0"/>
              <a:t> Le principe de base de la </a:t>
            </a:r>
            <a:r>
              <a:rPr lang="fr-FR" dirty="0" smtClean="0"/>
              <a:t>NGAP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339" y="6041386"/>
            <a:ext cx="1682642" cy="66452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3745" y="494778"/>
            <a:ext cx="1871634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5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EEB4925-44FA-7844-8B0E-E569E85C9D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8660" y="1616531"/>
            <a:ext cx="11196000" cy="4484929"/>
          </a:xfrm>
        </p:spPr>
        <p:txBody>
          <a:bodyPr anchor="ctr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fr-FR" sz="1700" b="1" dirty="0">
                <a:solidFill>
                  <a:schemeClr val="tx1"/>
                </a:solidFill>
              </a:rPr>
              <a:t>Les différents articles de rééducation individuelle de la NGAP par </a:t>
            </a:r>
            <a:r>
              <a:rPr lang="fr-FR" sz="1700" b="1" dirty="0" smtClean="0">
                <a:solidFill>
                  <a:schemeClr val="tx1"/>
                </a:solidFill>
              </a:rPr>
              <a:t>pathologie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fr-FR" sz="1700" b="1" dirty="0">
              <a:solidFill>
                <a:schemeClr val="tx1"/>
              </a:solidFill>
            </a:endParaRPr>
          </a:p>
          <a:p>
            <a:pPr marL="814387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1700" b="0" dirty="0"/>
              <a:t>Article 1 : rééducation des conséquences des affections orthopédiques et rhumatologiques </a:t>
            </a:r>
            <a:endParaRPr lang="fr-FR" sz="1700" b="0" dirty="0" smtClean="0"/>
          </a:p>
          <a:p>
            <a:pPr marL="1797050" lvl="1" indent="0">
              <a:lnSpc>
                <a:spcPct val="100000"/>
              </a:lnSpc>
              <a:spcBef>
                <a:spcPts val="0"/>
              </a:spcBef>
              <a:buClr>
                <a:srgbClr val="FF6600"/>
              </a:buClr>
              <a:buNone/>
            </a:pPr>
            <a:r>
              <a:rPr lang="fr-FR" b="0" i="1" dirty="0" smtClean="0"/>
              <a:t>(revalorisation </a:t>
            </a:r>
            <a:r>
              <a:rPr lang="fr-FR" b="0" i="1" dirty="0"/>
              <a:t>des coefficients de 0,6 points au </a:t>
            </a:r>
            <a:r>
              <a:rPr lang="fr-FR" b="0" i="1" dirty="0" smtClean="0"/>
              <a:t>01/07/2025 </a:t>
            </a:r>
            <a:r>
              <a:rPr lang="fr-FR" b="0" i="1" dirty="0"/>
              <a:t>puis 0,3 points au </a:t>
            </a:r>
            <a:r>
              <a:rPr lang="fr-FR" b="0" i="1" dirty="0" smtClean="0"/>
              <a:t>01/07/2027</a:t>
            </a:r>
            <a:r>
              <a:rPr lang="fr-FR" b="0" i="1" dirty="0"/>
              <a:t>, sauf les TER </a:t>
            </a:r>
            <a:r>
              <a:rPr lang="fr-FR" b="0" i="1" dirty="0" smtClean="0"/>
              <a:t>9.49/9.51 </a:t>
            </a:r>
            <a:r>
              <a:rPr lang="fr-FR" b="0" i="1" dirty="0"/>
              <a:t>et APM 9,5 qui seront revalorisés de 0,3 points au </a:t>
            </a:r>
            <a:r>
              <a:rPr lang="fr-FR" b="0" i="1" dirty="0" smtClean="0"/>
              <a:t>01/07/2026</a:t>
            </a:r>
            <a:r>
              <a:rPr lang="fr-FR" b="0" i="1" dirty="0"/>
              <a:t>) </a:t>
            </a:r>
          </a:p>
          <a:p>
            <a:pPr marL="814387" lvl="1" indent="-285750">
              <a:lnSpc>
                <a:spcPct val="100000"/>
              </a:lnSpc>
              <a:spcBef>
                <a:spcPts val="0"/>
              </a:spcBef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1700" b="0" dirty="0"/>
              <a:t>Article 2 : rééducation des conséquences des affections rhumatismales inflammatoires  </a:t>
            </a:r>
          </a:p>
          <a:p>
            <a:pPr marL="814387" lvl="1" indent="-285750">
              <a:lnSpc>
                <a:spcPct val="100000"/>
              </a:lnSpc>
              <a:spcBef>
                <a:spcPts val="0"/>
              </a:spcBef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1700" b="0" dirty="0"/>
              <a:t>Article 3 : </a:t>
            </a:r>
            <a:r>
              <a:rPr lang="fr-FR" sz="1700" b="0" dirty="0" smtClean="0"/>
              <a:t>rééducation </a:t>
            </a:r>
            <a:r>
              <a:rPr lang="fr-FR" sz="1700" b="0" dirty="0"/>
              <a:t>de la paroi abdominale</a:t>
            </a:r>
          </a:p>
          <a:p>
            <a:pPr marL="814387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1700" b="0" dirty="0"/>
              <a:t>Article 4 : </a:t>
            </a:r>
            <a:r>
              <a:rPr lang="fr-FR" sz="1700" b="0" dirty="0" smtClean="0"/>
              <a:t>rééducation </a:t>
            </a:r>
            <a:r>
              <a:rPr lang="fr-FR" sz="1700" b="0" dirty="0"/>
              <a:t>des conséquences d’affections neurologiques et musculaires </a:t>
            </a:r>
            <a:endParaRPr lang="fr-FR" sz="1700" b="0" dirty="0" smtClean="0"/>
          </a:p>
          <a:p>
            <a:pPr marL="1797050" lvl="1" indent="0">
              <a:lnSpc>
                <a:spcPct val="100000"/>
              </a:lnSpc>
              <a:spcBef>
                <a:spcPts val="0"/>
              </a:spcBef>
              <a:buClr>
                <a:srgbClr val="FF6600"/>
              </a:buClr>
              <a:buNone/>
            </a:pPr>
            <a:r>
              <a:rPr lang="fr-FR" b="0" i="1" dirty="0" smtClean="0"/>
              <a:t>(</a:t>
            </a:r>
            <a:r>
              <a:rPr lang="fr-FR" b="0" i="1" dirty="0"/>
              <a:t>revalorisation des coefficients 10 et 11 de 1 point au 01/09/2026)</a:t>
            </a:r>
          </a:p>
          <a:p>
            <a:pPr marL="814387" lvl="1" indent="-285750">
              <a:lnSpc>
                <a:spcPct val="100000"/>
              </a:lnSpc>
              <a:spcBef>
                <a:spcPts val="0"/>
              </a:spcBef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1700" b="0" dirty="0"/>
              <a:t>Article 5 : </a:t>
            </a:r>
            <a:r>
              <a:rPr lang="fr-FR" sz="1700" b="0" dirty="0" smtClean="0"/>
              <a:t>rééducation </a:t>
            </a:r>
            <a:r>
              <a:rPr lang="fr-FR" sz="1700" b="0" dirty="0"/>
              <a:t>des conséquences des affections respiratoires</a:t>
            </a:r>
          </a:p>
          <a:p>
            <a:pPr marL="814387" lvl="1" indent="-285750">
              <a:lnSpc>
                <a:spcPct val="100000"/>
              </a:lnSpc>
              <a:spcBef>
                <a:spcPts val="0"/>
              </a:spcBef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1700" b="0" dirty="0"/>
              <a:t>Article 6 : </a:t>
            </a:r>
            <a:r>
              <a:rPr lang="fr-FR" sz="1700" b="0" dirty="0" smtClean="0"/>
              <a:t>rééducation </a:t>
            </a:r>
            <a:r>
              <a:rPr lang="fr-FR" sz="1700" b="0" dirty="0"/>
              <a:t>dans le cadre des pathologies maxillo-faciales et oto-rhino-laryngologiques</a:t>
            </a:r>
          </a:p>
          <a:p>
            <a:pPr marL="814387" lvl="1" indent="-285750">
              <a:lnSpc>
                <a:spcPct val="100000"/>
              </a:lnSpc>
              <a:spcBef>
                <a:spcPts val="0"/>
              </a:spcBef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1700" b="0" dirty="0"/>
              <a:t>Article 7 : </a:t>
            </a:r>
            <a:r>
              <a:rPr lang="fr-FR" sz="1700" b="0" dirty="0" smtClean="0"/>
              <a:t>rééducation </a:t>
            </a:r>
            <a:r>
              <a:rPr lang="fr-FR" sz="1700" b="0" dirty="0"/>
              <a:t>des affections vasculaires</a:t>
            </a:r>
          </a:p>
          <a:p>
            <a:pPr marL="814387" lvl="1" indent="-285750">
              <a:lnSpc>
                <a:spcPct val="100000"/>
              </a:lnSpc>
              <a:spcBef>
                <a:spcPts val="0"/>
              </a:spcBef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1700" b="0" dirty="0"/>
              <a:t>Article 8 : </a:t>
            </a:r>
            <a:r>
              <a:rPr lang="fr-FR" sz="1700" b="0" dirty="0" smtClean="0"/>
              <a:t>rééducation </a:t>
            </a:r>
            <a:r>
              <a:rPr lang="fr-FR" sz="1700" b="0" dirty="0"/>
              <a:t>des conséquences </a:t>
            </a:r>
            <a:r>
              <a:rPr lang="fr-FR" sz="1700" b="0" dirty="0" err="1" smtClean="0"/>
              <a:t>périnéo</a:t>
            </a:r>
            <a:r>
              <a:rPr lang="fr-FR" sz="1700" b="0" dirty="0" smtClean="0"/>
              <a:t>-sphinctériennes</a:t>
            </a:r>
            <a:endParaRPr lang="fr-FR" sz="1700" b="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F3D4A5A-7655-D144-8FCA-670E819FA4E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AA05C0D2-F044-0A40-AC39-EE9B4B34C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 </a:t>
            </a:r>
            <a:r>
              <a:rPr lang="fr-FR" dirty="0">
                <a:solidFill>
                  <a:srgbClr val="FFC000"/>
                </a:solidFill>
              </a:rPr>
              <a:t>13)</a:t>
            </a:r>
            <a:r>
              <a:rPr lang="fr-FR" dirty="0"/>
              <a:t> liste des chapitres du titre XIV de la </a:t>
            </a:r>
            <a:r>
              <a:rPr lang="fr-FR" dirty="0" smtClean="0"/>
              <a:t>NGAP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339" y="6041386"/>
            <a:ext cx="1682642" cy="66452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9066" y="494778"/>
            <a:ext cx="1873591" cy="111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5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>
          <a:xfrm>
            <a:off x="872358" y="2266240"/>
            <a:ext cx="10562897" cy="3251692"/>
          </a:xfrm>
        </p:spPr>
        <p:txBody>
          <a:bodyPr>
            <a:normAutofit/>
          </a:bodyPr>
          <a:lstStyle/>
          <a:p>
            <a:pPr marL="342900" indent="-342900" algn="just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Pour mieux comprendre la NGAP du </a:t>
            </a:r>
            <a:r>
              <a:rPr lang="fr-FR" dirty="0" smtClean="0">
                <a:solidFill>
                  <a:schemeClr val="tx1"/>
                </a:solidFill>
              </a:rPr>
              <a:t>22/02/2024 </a:t>
            </a:r>
            <a:r>
              <a:rPr lang="fr-FR" dirty="0">
                <a:solidFill>
                  <a:schemeClr val="tx1"/>
                </a:solidFill>
              </a:rPr>
              <a:t>et coder les actes conformément à </a:t>
            </a:r>
            <a:r>
              <a:rPr lang="fr-FR" dirty="0" smtClean="0">
                <a:solidFill>
                  <a:schemeClr val="tx1"/>
                </a:solidFill>
              </a:rPr>
              <a:t>cette </a:t>
            </a:r>
            <a:r>
              <a:rPr lang="fr-FR" dirty="0" smtClean="0">
                <a:solidFill>
                  <a:schemeClr val="tx1"/>
                </a:solidFill>
              </a:rPr>
              <a:t>NGAP,</a:t>
            </a:r>
            <a:endParaRPr lang="fr-FR" dirty="0">
              <a:solidFill>
                <a:schemeClr val="tx1"/>
              </a:solidFill>
            </a:endParaRPr>
          </a:p>
          <a:p>
            <a:pPr algn="just"/>
            <a:endParaRPr lang="fr-FR" dirty="0">
              <a:solidFill>
                <a:schemeClr val="tx1"/>
              </a:solidFill>
            </a:endParaRPr>
          </a:p>
          <a:p>
            <a:pPr marL="342900" indent="-342900" algn="just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Pour </a:t>
            </a:r>
            <a:r>
              <a:rPr lang="fr-FR" dirty="0" smtClean="0">
                <a:solidFill>
                  <a:schemeClr val="tx1"/>
                </a:solidFill>
              </a:rPr>
              <a:t>une </a:t>
            </a:r>
            <a:r>
              <a:rPr lang="fr-FR" dirty="0">
                <a:solidFill>
                  <a:schemeClr val="tx1"/>
                </a:solidFill>
              </a:rPr>
              <a:t>harmonisation de l’utilisation de la NGAP entre les MK et </a:t>
            </a:r>
            <a:r>
              <a:rPr lang="fr-FR" dirty="0" smtClean="0">
                <a:solidFill>
                  <a:schemeClr val="tx1"/>
                </a:solidFill>
              </a:rPr>
              <a:t>l’Assurance Maladie, </a:t>
            </a:r>
            <a:r>
              <a:rPr lang="fr-FR" dirty="0">
                <a:solidFill>
                  <a:schemeClr val="tx1"/>
                </a:solidFill>
              </a:rPr>
              <a:t>au niveau régional et </a:t>
            </a:r>
            <a:r>
              <a:rPr lang="fr-FR" dirty="0" smtClean="0">
                <a:solidFill>
                  <a:schemeClr val="tx1"/>
                </a:solidFill>
              </a:rPr>
              <a:t>départemental, </a:t>
            </a:r>
            <a:endParaRPr lang="fr-FR" dirty="0">
              <a:solidFill>
                <a:schemeClr val="tx1"/>
              </a:solidFill>
            </a:endParaRPr>
          </a:p>
          <a:p>
            <a:pPr algn="just"/>
            <a:endParaRPr lang="fr-FR" dirty="0">
              <a:solidFill>
                <a:schemeClr val="tx1"/>
              </a:solidFill>
            </a:endParaRPr>
          </a:p>
          <a:p>
            <a:pPr marL="342900" indent="-342900" algn="just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Pour répondre aux demandes des MK au travers de leurs questions quotidiennes et de leurs instances </a:t>
            </a:r>
            <a:r>
              <a:rPr lang="fr-FR" dirty="0" smtClean="0">
                <a:solidFill>
                  <a:schemeClr val="tx1"/>
                </a:solidFill>
              </a:rPr>
              <a:t>représentatives.</a:t>
            </a:r>
            <a:endParaRPr lang="fr-FR" dirty="0">
              <a:solidFill>
                <a:schemeClr val="tx1"/>
              </a:solidFill>
            </a:endParaRPr>
          </a:p>
          <a:p>
            <a:pPr algn="just"/>
            <a:endParaRPr lang="fr-FR" dirty="0">
              <a:solidFill>
                <a:schemeClr val="tx1"/>
              </a:solidFill>
            </a:endParaRPr>
          </a:p>
          <a:p>
            <a:pPr algn="just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C000"/>
                </a:solidFill>
              </a:rPr>
              <a:t>1)</a:t>
            </a:r>
            <a:r>
              <a:rPr lang="fr-FR" dirty="0"/>
              <a:t> Un webinaire : pourquoi </a:t>
            </a:r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348" y="6039287"/>
            <a:ext cx="1678624" cy="66872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2167" y="494777"/>
            <a:ext cx="1983088" cy="111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6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EEB4925-44FA-7844-8B0E-E569E85C9D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892" y="1713186"/>
            <a:ext cx="11157535" cy="4516461"/>
          </a:xfrm>
        </p:spPr>
        <p:txBody>
          <a:bodyPr anchor="ctr">
            <a:normAutofit/>
          </a:bodyPr>
          <a:lstStyle/>
          <a:p>
            <a:pPr marL="814387" lvl="1" indent="-285750">
              <a:lnSpc>
                <a:spcPct val="100000"/>
              </a:lnSpc>
              <a:spcBef>
                <a:spcPts val="0"/>
              </a:spcBef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1800" b="0" dirty="0"/>
              <a:t>Article </a:t>
            </a:r>
            <a:r>
              <a:rPr lang="fr-FR" sz="1800" b="0" dirty="0" smtClean="0"/>
              <a:t>  9 </a:t>
            </a:r>
            <a:r>
              <a:rPr lang="fr-FR" sz="1800" b="0" dirty="0"/>
              <a:t>: </a:t>
            </a:r>
            <a:r>
              <a:rPr lang="fr-FR" sz="1800" b="0" dirty="0" smtClean="0"/>
              <a:t>rééducation </a:t>
            </a:r>
            <a:r>
              <a:rPr lang="fr-FR" sz="1800" b="0" dirty="0"/>
              <a:t>de la déambulation du sujet âgé </a:t>
            </a:r>
          </a:p>
          <a:p>
            <a:pPr marL="814387" lvl="1" indent="-285750">
              <a:lnSpc>
                <a:spcPct val="100000"/>
              </a:lnSpc>
              <a:spcBef>
                <a:spcPts val="0"/>
              </a:spcBef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1800" b="0" dirty="0"/>
              <a:t>Article 10 : </a:t>
            </a:r>
            <a:r>
              <a:rPr lang="fr-FR" sz="1800" b="0" dirty="0" smtClean="0"/>
              <a:t>rééducation </a:t>
            </a:r>
            <a:r>
              <a:rPr lang="fr-FR" sz="1800" b="0" dirty="0"/>
              <a:t>des patients atteints de brûlures </a:t>
            </a:r>
          </a:p>
          <a:p>
            <a:pPr marL="814387" lvl="1" indent="-285750">
              <a:lnSpc>
                <a:spcPct val="100000"/>
              </a:lnSpc>
              <a:spcBef>
                <a:spcPts val="0"/>
              </a:spcBef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1800" b="0" dirty="0"/>
              <a:t>Article 11 : </a:t>
            </a:r>
            <a:r>
              <a:rPr lang="fr-FR" sz="1800" b="0" dirty="0" smtClean="0"/>
              <a:t>soins </a:t>
            </a:r>
            <a:r>
              <a:rPr lang="fr-FR" sz="1800" b="0" dirty="0"/>
              <a:t>palliatifs</a:t>
            </a:r>
          </a:p>
          <a:p>
            <a:pPr marL="814387" lvl="1" indent="-285750">
              <a:spcBef>
                <a:spcPts val="600"/>
              </a:spcBef>
              <a:buClr>
                <a:srgbClr val="FF6600"/>
              </a:buClr>
              <a:buFont typeface="Arial" panose="020B0604020202020204" pitchFamily="34" charset="0"/>
              <a:buChar char="•"/>
            </a:pPr>
            <a:endParaRPr lang="fr-FR" sz="1800" b="0" dirty="0" smtClean="0"/>
          </a:p>
          <a:p>
            <a:pPr marL="528637" lvl="1" indent="0">
              <a:spcBef>
                <a:spcPts val="600"/>
              </a:spcBef>
              <a:buClr>
                <a:srgbClr val="FF6600"/>
              </a:buClr>
              <a:buNone/>
            </a:pPr>
            <a:r>
              <a:rPr lang="fr-FR" sz="1800" dirty="0" smtClean="0">
                <a:solidFill>
                  <a:srgbClr val="FF6600"/>
                </a:solidFill>
              </a:rPr>
              <a:t>+</a:t>
            </a:r>
            <a:r>
              <a:rPr lang="fr-FR" sz="1800" b="0" dirty="0" smtClean="0"/>
              <a:t> </a:t>
            </a:r>
            <a:r>
              <a:rPr lang="fr-FR" sz="1800" b="0" dirty="0"/>
              <a:t>actes dérogatoires des patients en sortie d’hospitalisation pour covid : </a:t>
            </a:r>
            <a:r>
              <a:rPr lang="fr-FR" sz="1800" b="0" dirty="0" smtClean="0"/>
              <a:t/>
            </a:r>
            <a:br>
              <a:rPr lang="fr-FR" sz="1800" b="0" dirty="0" smtClean="0"/>
            </a:br>
            <a:r>
              <a:rPr lang="fr-FR" sz="1800" b="0" dirty="0" smtClean="0"/>
              <a:t>   AMK </a:t>
            </a:r>
            <a:r>
              <a:rPr lang="fr-FR" sz="1800" b="0" dirty="0"/>
              <a:t>28 </a:t>
            </a:r>
            <a:r>
              <a:rPr lang="fr-FR" sz="1800" b="0" dirty="0" smtClean="0"/>
              <a:t>ou </a:t>
            </a:r>
            <a:r>
              <a:rPr lang="fr-FR" sz="1800" b="0" dirty="0"/>
              <a:t>20, ou AMK 10,6 (O2) </a:t>
            </a:r>
          </a:p>
          <a:p>
            <a:pPr marL="528637" lvl="1" indent="0">
              <a:spcBef>
                <a:spcPts val="600"/>
              </a:spcBef>
              <a:buClr>
                <a:srgbClr val="FF6600"/>
              </a:buClr>
              <a:buNone/>
            </a:pPr>
            <a:r>
              <a:rPr lang="fr-FR" sz="1800" dirty="0">
                <a:solidFill>
                  <a:srgbClr val="FF6600"/>
                </a:solidFill>
              </a:rPr>
              <a:t>+</a:t>
            </a:r>
            <a:r>
              <a:rPr lang="fr-FR" sz="1800" b="0" dirty="0"/>
              <a:t> </a:t>
            </a:r>
            <a:r>
              <a:rPr lang="fr-FR" sz="1800" b="0" dirty="0" smtClean="0"/>
              <a:t>supplément balnéothérapie </a:t>
            </a:r>
            <a:r>
              <a:rPr lang="fr-FR" sz="1800" b="0" dirty="0"/>
              <a:t>(AMK 1,2 ou 2,2) : revalorisation de 1,3 points au </a:t>
            </a:r>
            <a:r>
              <a:rPr lang="fr-FR" sz="1800" b="0" dirty="0" smtClean="0"/>
              <a:t>01/07/2025</a:t>
            </a:r>
            <a:endParaRPr lang="fr-FR" sz="1800" b="0" dirty="0"/>
          </a:p>
          <a:p>
            <a:pPr marL="528637" lvl="1" indent="0">
              <a:spcBef>
                <a:spcPts val="600"/>
              </a:spcBef>
              <a:buClr>
                <a:srgbClr val="FF6600"/>
              </a:buClr>
              <a:buNone/>
            </a:pPr>
            <a:r>
              <a:rPr lang="fr-FR" sz="1800" b="0" dirty="0"/>
              <a:t> </a:t>
            </a:r>
            <a:endParaRPr lang="fr-FR" sz="1400" b="0" dirty="0" smtClean="0"/>
          </a:p>
          <a:p>
            <a:pPr marL="528637" lvl="1" indent="0">
              <a:spcBef>
                <a:spcPts val="600"/>
              </a:spcBef>
              <a:buClr>
                <a:srgbClr val="FF6600"/>
              </a:buClr>
              <a:buNone/>
            </a:pPr>
            <a:r>
              <a:rPr lang="fr-FR" sz="1800" dirty="0" smtClean="0"/>
              <a:t>Suppression des actes utilisant les agents physiques du titre XV de la NGAP (chapitre V</a:t>
            </a:r>
            <a:r>
              <a:rPr lang="fr-FR" sz="1800" dirty="0" smtClean="0"/>
              <a:t>)</a:t>
            </a:r>
            <a:endParaRPr lang="fr-FR" sz="18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F3D4A5A-7655-D144-8FCA-670E819FA4E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AA05C0D2-F044-0A40-AC39-EE9B4B34C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13</a:t>
            </a:r>
            <a:r>
              <a:rPr lang="fr-FR" dirty="0">
                <a:solidFill>
                  <a:srgbClr val="FFC000"/>
                </a:solidFill>
              </a:rPr>
              <a:t>)</a:t>
            </a:r>
            <a:r>
              <a:rPr lang="fr-FR" dirty="0"/>
              <a:t> liste des chapitres du titre XIV de la NGAP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339" y="6041386"/>
            <a:ext cx="1682642" cy="66452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6059" y="493930"/>
            <a:ext cx="1871634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365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498660" y="1933575"/>
            <a:ext cx="11196000" cy="4296072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rgbClr val="FF6600"/>
              </a:buClr>
              <a:buFont typeface="+mj-lt"/>
              <a:buAutoNum type="arabicPeriod"/>
            </a:pPr>
            <a:r>
              <a:rPr lang="fr-FR" sz="2000" b="1" dirty="0" smtClean="0">
                <a:solidFill>
                  <a:schemeClr val="tx1"/>
                </a:solidFill>
              </a:rPr>
              <a:t>Cou </a:t>
            </a:r>
            <a:r>
              <a:rPr lang="fr-FR" sz="2000" b="1" dirty="0">
                <a:solidFill>
                  <a:schemeClr val="tx1"/>
                </a:solidFill>
              </a:rPr>
              <a:t>et épaule </a:t>
            </a:r>
            <a:r>
              <a:rPr lang="fr-FR" sz="2000" dirty="0">
                <a:solidFill>
                  <a:schemeClr val="tx1"/>
                </a:solidFill>
              </a:rPr>
              <a:t>: analyse par le MK : </a:t>
            </a:r>
            <a:r>
              <a:rPr lang="fr-FR" sz="2000" dirty="0" smtClean="0">
                <a:solidFill>
                  <a:schemeClr val="tx1"/>
                </a:solidFill>
              </a:rPr>
              <a:t>BDK</a:t>
            </a:r>
            <a:br>
              <a:rPr lang="fr-FR" sz="2000" dirty="0" smtClean="0">
                <a:solidFill>
                  <a:schemeClr val="tx1"/>
                </a:solidFill>
              </a:rPr>
            </a:br>
            <a:r>
              <a:rPr lang="fr-FR" sz="2000" dirty="0" smtClean="0">
                <a:solidFill>
                  <a:schemeClr val="tx1"/>
                </a:solidFill>
              </a:rPr>
              <a:t> Soit </a:t>
            </a:r>
            <a:r>
              <a:rPr lang="fr-FR" sz="2000" dirty="0">
                <a:solidFill>
                  <a:schemeClr val="tx1"/>
                </a:solidFill>
              </a:rPr>
              <a:t>1 pathologie : </a:t>
            </a:r>
            <a:r>
              <a:rPr lang="fr-FR" sz="2000" dirty="0" smtClean="0">
                <a:solidFill>
                  <a:schemeClr val="tx1"/>
                </a:solidFill>
              </a:rPr>
              <a:t/>
            </a:r>
            <a:br>
              <a:rPr lang="fr-FR" sz="2000" dirty="0" smtClean="0">
                <a:solidFill>
                  <a:schemeClr val="tx1"/>
                </a:solidFill>
              </a:rPr>
            </a:br>
            <a:r>
              <a:rPr lang="fr-FR" sz="2000" dirty="0" smtClean="0">
                <a:solidFill>
                  <a:schemeClr val="tx1"/>
                </a:solidFill>
              </a:rPr>
              <a:t>   </a:t>
            </a:r>
            <a:r>
              <a:rPr lang="fr-FR" sz="1400" dirty="0" smtClean="0">
                <a:solidFill>
                  <a:schemeClr val="tx1"/>
                </a:solidFill>
              </a:rPr>
              <a:t>ex </a:t>
            </a:r>
            <a:r>
              <a:rPr lang="fr-FR" sz="1400" dirty="0">
                <a:solidFill>
                  <a:schemeClr val="tx1"/>
                </a:solidFill>
              </a:rPr>
              <a:t>: arthrose cervicale : cervicalgie avec NCB sans atteinte motrice : (RAM 7,52 hors référentiel du fait de l’irradiation</a:t>
            </a:r>
            <a:r>
              <a:rPr lang="fr-FR" sz="1400" dirty="0">
                <a:solidFill>
                  <a:schemeClr val="tx1"/>
                </a:solidFill>
              </a:rPr>
              <a:t>)</a:t>
            </a:r>
            <a:r>
              <a:rPr lang="fr-FR" sz="1400" dirty="0" smtClean="0">
                <a:solidFill>
                  <a:schemeClr val="tx1"/>
                </a:solidFill>
              </a:rPr>
              <a:t/>
            </a:r>
            <a:br>
              <a:rPr lang="fr-FR" sz="1400" dirty="0" smtClean="0">
                <a:solidFill>
                  <a:schemeClr val="tx1"/>
                </a:solidFill>
              </a:rPr>
            </a:br>
            <a:endParaRPr lang="fr-FR" sz="1400" dirty="0" smtClean="0">
              <a:solidFill>
                <a:schemeClr val="tx1"/>
              </a:solidFill>
            </a:endParaRPr>
          </a:p>
          <a:p>
            <a:pPr marL="628650" indent="-182563">
              <a:lnSpc>
                <a:spcPct val="100000"/>
              </a:lnSpc>
              <a:spcBef>
                <a:spcPts val="0"/>
              </a:spcBef>
              <a:buSzPct val="50000"/>
              <a:buFont typeface="Courier New" panose="02070309020205020404" pitchFamily="49" charset="0"/>
              <a:buChar char="o"/>
            </a:pPr>
            <a:r>
              <a:rPr lang="fr-FR" sz="2000" dirty="0" smtClean="0">
                <a:solidFill>
                  <a:schemeClr val="tx1"/>
                </a:solidFill>
              </a:rPr>
              <a:t>Soit </a:t>
            </a:r>
            <a:r>
              <a:rPr lang="fr-FR" sz="2000" dirty="0">
                <a:solidFill>
                  <a:schemeClr val="tx1"/>
                </a:solidFill>
              </a:rPr>
              <a:t>2 pathologies : </a:t>
            </a:r>
            <a:r>
              <a:rPr lang="fr-FR" sz="2000" dirty="0" smtClean="0">
                <a:solidFill>
                  <a:schemeClr val="tx1"/>
                </a:solidFill>
              </a:rPr>
              <a:t/>
            </a:r>
            <a:br>
              <a:rPr lang="fr-FR" sz="2000" dirty="0" smtClean="0">
                <a:solidFill>
                  <a:schemeClr val="tx1"/>
                </a:solidFill>
              </a:rPr>
            </a:br>
            <a:r>
              <a:rPr lang="fr-FR" sz="1400" dirty="0" smtClean="0">
                <a:solidFill>
                  <a:schemeClr val="tx1"/>
                </a:solidFill>
              </a:rPr>
              <a:t>ex </a:t>
            </a:r>
            <a:r>
              <a:rPr lang="fr-FR" sz="1400" dirty="0" smtClean="0">
                <a:solidFill>
                  <a:schemeClr val="tx1"/>
                </a:solidFill>
              </a:rPr>
              <a:t>: arthrose </a:t>
            </a:r>
            <a:r>
              <a:rPr lang="fr-FR" sz="1400" dirty="0">
                <a:solidFill>
                  <a:schemeClr val="tx1"/>
                </a:solidFill>
              </a:rPr>
              <a:t>cervicale et tendinopathie de la coiffe : TER 9,49 (arbitrage CNAM 20/3/2024) </a:t>
            </a:r>
          </a:p>
          <a:p>
            <a:pPr marL="628650" indent="-182563">
              <a:lnSpc>
                <a:spcPct val="100000"/>
              </a:lnSpc>
              <a:spcBef>
                <a:spcPts val="0"/>
              </a:spcBef>
            </a:pPr>
            <a:r>
              <a:rPr lang="fr-FR" sz="1400" dirty="0" smtClean="0">
                <a:solidFill>
                  <a:schemeClr val="tx1"/>
                </a:solidFill>
              </a:rPr>
              <a:t>     TER </a:t>
            </a:r>
            <a:r>
              <a:rPr lang="fr-FR" sz="1400" dirty="0">
                <a:solidFill>
                  <a:schemeClr val="tx1"/>
                </a:solidFill>
              </a:rPr>
              <a:t>9,49 (ou 9,51 si chirurgie sur au moins un territoire) : </a:t>
            </a:r>
          </a:p>
          <a:p>
            <a:pPr marL="628650" indent="-182563">
              <a:lnSpc>
                <a:spcPct val="100000"/>
              </a:lnSpc>
              <a:spcBef>
                <a:spcPts val="0"/>
              </a:spcBef>
            </a:pPr>
            <a:r>
              <a:rPr lang="fr-FR" sz="1400" dirty="0" smtClean="0">
                <a:solidFill>
                  <a:schemeClr val="tx1"/>
                </a:solidFill>
              </a:rPr>
              <a:t>     «</a:t>
            </a:r>
            <a:r>
              <a:rPr lang="fr-FR" sz="1400" dirty="0">
                <a:solidFill>
                  <a:schemeClr val="tx1"/>
                </a:solidFill>
              </a:rPr>
              <a:t> </a:t>
            </a:r>
            <a:r>
              <a:rPr lang="fr-FR" sz="1400" i="1" dirty="0">
                <a:solidFill>
                  <a:schemeClr val="tx1"/>
                </a:solidFill>
              </a:rPr>
              <a:t>Rééducation secondaire à l’affection d’au moins 2 territoires lésés (hors 2 territoires ou </a:t>
            </a:r>
            <a:r>
              <a:rPr lang="fr-FR" sz="1400" i="1" dirty="0" smtClean="0">
                <a:solidFill>
                  <a:schemeClr val="tx1"/>
                </a:solidFill>
              </a:rPr>
              <a:t>plus </a:t>
            </a:r>
            <a:r>
              <a:rPr lang="fr-FR" sz="1400" i="1" dirty="0">
                <a:solidFill>
                  <a:schemeClr val="tx1"/>
                </a:solidFill>
              </a:rPr>
              <a:t>de même </a:t>
            </a:r>
            <a:r>
              <a:rPr lang="fr-FR" sz="1400" i="1" dirty="0" smtClean="0">
                <a:solidFill>
                  <a:schemeClr val="tx1"/>
                </a:solidFill>
              </a:rPr>
              <a:t>membre ou </a:t>
            </a:r>
            <a:r>
              <a:rPr lang="fr-FR" sz="1400" i="1" dirty="0">
                <a:solidFill>
                  <a:schemeClr val="tx1"/>
                </a:solidFill>
              </a:rPr>
              <a:t>2 territoires ou plus du rachis) »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2000" i="1" dirty="0">
              <a:solidFill>
                <a:schemeClr val="tx1"/>
              </a:solidFill>
            </a:endParaRP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Clr>
                <a:srgbClr val="FF6600"/>
              </a:buClr>
              <a:buFont typeface="+mj-lt"/>
              <a:buAutoNum type="arabicPeriod" startAt="2"/>
            </a:pPr>
            <a:r>
              <a:rPr lang="fr-FR" sz="2000" b="1" dirty="0" smtClean="0">
                <a:solidFill>
                  <a:schemeClr val="tx1"/>
                </a:solidFill>
              </a:rPr>
              <a:t>Deux </a:t>
            </a:r>
            <a:r>
              <a:rPr lang="fr-FR" sz="2000" b="1" dirty="0">
                <a:solidFill>
                  <a:schemeClr val="tx1"/>
                </a:solidFill>
              </a:rPr>
              <a:t>pathologies distinctes du même membre :</a:t>
            </a:r>
          </a:p>
          <a:p>
            <a:pPr marL="892175" indent="-342900" algn="just">
              <a:lnSpc>
                <a:spcPct val="100000"/>
              </a:lnSpc>
              <a:spcBef>
                <a:spcPts val="0"/>
              </a:spcBef>
              <a:buSzPct val="50000"/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tx1"/>
                </a:solidFill>
              </a:rPr>
              <a:t>E</a:t>
            </a:r>
            <a:r>
              <a:rPr lang="fr-FR" sz="1600" dirty="0" smtClean="0">
                <a:solidFill>
                  <a:schemeClr val="tx1"/>
                </a:solidFill>
              </a:rPr>
              <a:t>x </a:t>
            </a:r>
            <a:r>
              <a:rPr lang="fr-FR" sz="1600" dirty="0">
                <a:solidFill>
                  <a:schemeClr val="tx1"/>
                </a:solidFill>
              </a:rPr>
              <a:t>: tendinopathie de la coiffe, et épicondylite homolatérale : VSM 7,51 (ou VSC 7,52 en cas de chirurgie)</a:t>
            </a:r>
          </a:p>
          <a:p>
            <a:pPr marL="892175" indent="-342900" algn="just">
              <a:lnSpc>
                <a:spcPct val="100000"/>
              </a:lnSpc>
              <a:spcBef>
                <a:spcPts val="0"/>
              </a:spcBef>
              <a:buSzPct val="50000"/>
              <a:buFont typeface="Courier New" panose="02070309020205020404" pitchFamily="49" charset="0"/>
              <a:buChar char="o"/>
            </a:pPr>
            <a:r>
              <a:rPr lang="fr-FR" sz="1600" dirty="0" smtClean="0">
                <a:solidFill>
                  <a:schemeClr val="tx1"/>
                </a:solidFill>
              </a:rPr>
              <a:t>Ex </a:t>
            </a:r>
            <a:r>
              <a:rPr lang="fr-FR" sz="1600" dirty="0">
                <a:solidFill>
                  <a:schemeClr val="tx1"/>
                </a:solidFill>
              </a:rPr>
              <a:t>: coxarthrose et gonarthrose homolatérale MI : VIM 7,52 (VIC 7,52 en cas de chirurgie)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C000"/>
                </a:solidFill>
              </a:rPr>
              <a:t>14)</a:t>
            </a:r>
            <a:r>
              <a:rPr lang="fr-FR" dirty="0"/>
              <a:t>   </a:t>
            </a:r>
            <a:r>
              <a:rPr lang="fr-FR" dirty="0">
                <a:solidFill>
                  <a:srgbClr val="FFFFFF"/>
                </a:solidFill>
              </a:rPr>
              <a:t>Comment facturer la rééducation de </a:t>
            </a:r>
            <a:r>
              <a:rPr lang="fr-FR" dirty="0" smtClean="0">
                <a:solidFill>
                  <a:srgbClr val="FFFFFF"/>
                </a:solidFill>
              </a:rPr>
              <a:t/>
            </a:r>
            <a:br>
              <a:rPr lang="fr-FR" dirty="0" smtClean="0">
                <a:solidFill>
                  <a:srgbClr val="FFFFFF"/>
                </a:solidFill>
              </a:rPr>
            </a:b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smtClean="0">
                <a:solidFill>
                  <a:srgbClr val="FFFFFF"/>
                </a:solidFill>
              </a:rPr>
              <a:t>       DEUX </a:t>
            </a:r>
            <a:r>
              <a:rPr lang="fr-FR" dirty="0">
                <a:solidFill>
                  <a:srgbClr val="FFFFFF"/>
                </a:solidFill>
              </a:rPr>
              <a:t>pathologies orthopédiques </a:t>
            </a:r>
            <a:r>
              <a:rPr lang="fr-FR" dirty="0" smtClean="0">
                <a:solidFill>
                  <a:srgbClr val="FFFFFF"/>
                </a:solidFill>
              </a:rPr>
              <a:t>(article </a:t>
            </a:r>
            <a:r>
              <a:rPr lang="fr-FR" dirty="0">
                <a:solidFill>
                  <a:srgbClr val="FFFFFF"/>
                </a:solidFill>
              </a:rPr>
              <a:t>1) ?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743" y="6041386"/>
            <a:ext cx="1682642" cy="66452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r="45178"/>
          <a:stretch/>
        </p:blipFill>
        <p:spPr>
          <a:xfrm>
            <a:off x="10395858" y="494778"/>
            <a:ext cx="1088571" cy="111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864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498660" y="1975095"/>
            <a:ext cx="11196000" cy="2901704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FF6600"/>
              </a:buClr>
              <a:buFont typeface="+mj-lt"/>
              <a:buAutoNum type="arabicPeriod" startAt="3"/>
            </a:pPr>
            <a:r>
              <a:rPr lang="fr-FR" sz="2000" b="1" dirty="0" smtClean="0">
                <a:solidFill>
                  <a:schemeClr val="tx1"/>
                </a:solidFill>
              </a:rPr>
              <a:t>Deux pathologies </a:t>
            </a:r>
            <a:r>
              <a:rPr lang="fr-FR" sz="2000" b="1" dirty="0">
                <a:solidFill>
                  <a:schemeClr val="tx1"/>
                </a:solidFill>
              </a:rPr>
              <a:t>distinctes du rachis </a:t>
            </a:r>
            <a:r>
              <a:rPr lang="fr-FR" sz="2000" dirty="0">
                <a:solidFill>
                  <a:schemeClr val="tx1"/>
                </a:solidFill>
              </a:rPr>
              <a:t>: </a:t>
            </a:r>
          </a:p>
          <a:p>
            <a:pPr marL="892175" indent="-342900">
              <a:buSzPct val="50000"/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tx1"/>
                </a:solidFill>
              </a:rPr>
              <a:t>Ex cervicalgie et lombalgie : RAM 7,53 (ou RAO 7,51 en cas de chirurgie)</a:t>
            </a:r>
          </a:p>
          <a:p>
            <a:pPr marL="342900" indent="-342900">
              <a:buFontTx/>
              <a:buChar char="-"/>
            </a:pPr>
            <a:endParaRPr lang="fr-FR" sz="2000" dirty="0">
              <a:solidFill>
                <a:schemeClr val="tx1"/>
              </a:solidFill>
            </a:endParaRPr>
          </a:p>
          <a:p>
            <a:pPr marL="457200" indent="-457200">
              <a:buClr>
                <a:srgbClr val="FF6600"/>
              </a:buClr>
              <a:buFont typeface="+mj-lt"/>
              <a:buAutoNum type="arabicPeriod" startAt="4"/>
            </a:pPr>
            <a:r>
              <a:rPr lang="fr-FR" sz="2000" b="1" dirty="0" smtClean="0">
                <a:solidFill>
                  <a:schemeClr val="tx1"/>
                </a:solidFill>
              </a:rPr>
              <a:t>Au </a:t>
            </a:r>
            <a:r>
              <a:rPr lang="fr-FR" sz="2000" b="1" dirty="0">
                <a:solidFill>
                  <a:schemeClr val="tx1"/>
                </a:solidFill>
              </a:rPr>
              <a:t>moins </a:t>
            </a:r>
            <a:r>
              <a:rPr lang="fr-FR" sz="2000" b="1" dirty="0" smtClean="0">
                <a:solidFill>
                  <a:schemeClr val="tx1"/>
                </a:solidFill>
              </a:rPr>
              <a:t>deux </a:t>
            </a:r>
            <a:r>
              <a:rPr lang="fr-FR" sz="2000" b="1" dirty="0">
                <a:solidFill>
                  <a:schemeClr val="tx1"/>
                </a:solidFill>
              </a:rPr>
              <a:t>lésions sur des membres différents </a:t>
            </a:r>
            <a:r>
              <a:rPr lang="fr-FR" sz="2000" dirty="0">
                <a:solidFill>
                  <a:schemeClr val="tx1"/>
                </a:solidFill>
              </a:rPr>
              <a:t>: </a:t>
            </a:r>
          </a:p>
          <a:p>
            <a:pPr marL="892175" indent="-342900">
              <a:buSzPct val="50000"/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tx1"/>
                </a:solidFill>
              </a:rPr>
              <a:t>Ex : </a:t>
            </a:r>
            <a:r>
              <a:rPr lang="fr-FR" sz="2000" dirty="0" smtClean="0">
                <a:solidFill>
                  <a:schemeClr val="tx1"/>
                </a:solidFill>
              </a:rPr>
              <a:t>gonarthrose </a:t>
            </a:r>
            <a:r>
              <a:rPr lang="fr-FR" sz="2000" dirty="0">
                <a:solidFill>
                  <a:schemeClr val="tx1"/>
                </a:solidFill>
              </a:rPr>
              <a:t>bilatérale ou tendinopathie bilatérale de la coiffe : </a:t>
            </a:r>
            <a:r>
              <a:rPr lang="fr-FR" sz="2000" dirty="0" smtClean="0">
                <a:solidFill>
                  <a:schemeClr val="tx1"/>
                </a:solidFill>
              </a:rPr>
              <a:t/>
            </a:r>
            <a:br>
              <a:rPr lang="fr-FR" sz="2000" dirty="0" smtClean="0">
                <a:solidFill>
                  <a:schemeClr val="tx1"/>
                </a:solidFill>
              </a:rPr>
            </a:br>
            <a:r>
              <a:rPr lang="fr-FR" sz="2000" dirty="0" smtClean="0">
                <a:solidFill>
                  <a:schemeClr val="tx1"/>
                </a:solidFill>
              </a:rPr>
              <a:t>TER </a:t>
            </a:r>
            <a:r>
              <a:rPr lang="fr-FR" sz="2000" dirty="0">
                <a:solidFill>
                  <a:schemeClr val="tx1"/>
                </a:solidFill>
              </a:rPr>
              <a:t>9,49 (ou 9,51 avec chirurgie sur au moins un territoire</a:t>
            </a:r>
            <a:r>
              <a:rPr lang="fr-FR" sz="2000" dirty="0" smtClean="0">
                <a:solidFill>
                  <a:schemeClr val="tx1"/>
                </a:solidFill>
              </a:rPr>
              <a:t>)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C000"/>
                </a:solidFill>
              </a:rPr>
              <a:t>14)</a:t>
            </a:r>
            <a:r>
              <a:rPr lang="fr-FR" dirty="0"/>
              <a:t>   </a:t>
            </a:r>
            <a:r>
              <a:rPr lang="fr-FR" dirty="0">
                <a:solidFill>
                  <a:srgbClr val="FFFFFF"/>
                </a:solidFill>
              </a:rPr>
              <a:t>Comment facturer la rééducation de </a:t>
            </a:r>
            <a:r>
              <a:rPr lang="fr-FR" dirty="0" smtClean="0">
                <a:solidFill>
                  <a:srgbClr val="FFFFFF"/>
                </a:solidFill>
              </a:rPr>
              <a:t/>
            </a:r>
            <a:br>
              <a:rPr lang="fr-FR" dirty="0" smtClean="0">
                <a:solidFill>
                  <a:srgbClr val="FFFFFF"/>
                </a:solidFill>
              </a:rPr>
            </a:b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smtClean="0">
                <a:solidFill>
                  <a:srgbClr val="FFFFFF"/>
                </a:solidFill>
              </a:rPr>
              <a:t>       deux </a:t>
            </a:r>
            <a:r>
              <a:rPr lang="fr-FR" dirty="0">
                <a:solidFill>
                  <a:srgbClr val="FFFFFF"/>
                </a:solidFill>
              </a:rPr>
              <a:t>pathologies orthopédiques </a:t>
            </a:r>
            <a:r>
              <a:rPr lang="fr-FR" dirty="0" smtClean="0">
                <a:solidFill>
                  <a:srgbClr val="FFFFFF"/>
                </a:solidFill>
              </a:rPr>
              <a:t>(article </a:t>
            </a:r>
            <a:r>
              <a:rPr lang="fr-FR" dirty="0">
                <a:solidFill>
                  <a:srgbClr val="FFFFFF"/>
                </a:solidFill>
              </a:rPr>
              <a:t>1) ?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743" y="6041386"/>
            <a:ext cx="1682642" cy="66452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4502" y="493930"/>
            <a:ext cx="1091279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34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683173" y="2087730"/>
            <a:ext cx="10846676" cy="3304077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« Rééducations affections périphériques radiculaires </a:t>
            </a:r>
            <a:r>
              <a:rPr lang="fr-FR" sz="2000" dirty="0" smtClean="0">
                <a:solidFill>
                  <a:schemeClr val="tx1"/>
                </a:solidFill>
              </a:rPr>
              <a:t>ou tronculaires »</a:t>
            </a:r>
            <a:r>
              <a:rPr lang="fr-FR" sz="2000" dirty="0">
                <a:solidFill>
                  <a:schemeClr val="tx1"/>
                </a:solidFill>
              </a:rPr>
              <a:t> :</a:t>
            </a:r>
          </a:p>
          <a:p>
            <a:pPr marL="714375" indent="-342900">
              <a:buSzPct val="50000"/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tx1"/>
                </a:solidFill>
              </a:rPr>
              <a:t>1 membre ou face : NMI 8,5</a:t>
            </a:r>
          </a:p>
          <a:p>
            <a:pPr marL="714375" indent="-342900">
              <a:buSzPct val="50000"/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tx1"/>
                </a:solidFill>
              </a:rPr>
              <a:t>Plusieurs membres : NMI 10,01</a:t>
            </a:r>
          </a:p>
          <a:p>
            <a:endParaRPr lang="fr-FR" sz="2000" dirty="0">
              <a:solidFill>
                <a:schemeClr val="tx1"/>
              </a:solidFill>
            </a:endParaRPr>
          </a:p>
          <a:p>
            <a:pPr marL="719138"/>
            <a:r>
              <a:rPr lang="fr-FR" sz="1800" dirty="0" smtClean="0">
                <a:solidFill>
                  <a:schemeClr val="tx1"/>
                </a:solidFill>
              </a:rPr>
              <a:t>Exemple </a:t>
            </a:r>
            <a:r>
              <a:rPr lang="fr-FR" sz="1800" dirty="0">
                <a:solidFill>
                  <a:schemeClr val="tx1"/>
                </a:solidFill>
              </a:rPr>
              <a:t>:</a:t>
            </a:r>
          </a:p>
          <a:p>
            <a:pPr marL="1252538" indent="-34290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Paralysie </a:t>
            </a:r>
            <a:r>
              <a:rPr lang="fr-FR" sz="1800" dirty="0">
                <a:solidFill>
                  <a:schemeClr val="tx1"/>
                </a:solidFill>
              </a:rPr>
              <a:t>faciale NMI 8,5</a:t>
            </a:r>
          </a:p>
          <a:p>
            <a:pPr marL="1252538" indent="-34290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Polyradiculonévrite </a:t>
            </a:r>
            <a:r>
              <a:rPr lang="fr-FR" sz="1800" dirty="0">
                <a:solidFill>
                  <a:schemeClr val="tx1"/>
                </a:solidFill>
              </a:rPr>
              <a:t>post chimiothérapie, ou d’origine éthylique ou diabétique : NMI </a:t>
            </a:r>
            <a:r>
              <a:rPr lang="fr-FR" sz="1800" dirty="0" smtClean="0">
                <a:solidFill>
                  <a:schemeClr val="tx1"/>
                </a:solidFill>
              </a:rPr>
              <a:t>10,01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C000"/>
                </a:solidFill>
              </a:rPr>
              <a:t>15)</a:t>
            </a:r>
            <a:r>
              <a:rPr lang="fr-FR" dirty="0"/>
              <a:t> Focus </a:t>
            </a:r>
            <a:r>
              <a:rPr lang="fr-FR" dirty="0" smtClean="0"/>
              <a:t>« affections neurologiques »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339" y="6041386"/>
            <a:ext cx="1682642" cy="66452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3390" y="494778"/>
            <a:ext cx="1596445" cy="111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597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596631" y="1904130"/>
            <a:ext cx="11196000" cy="4534831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«</a:t>
            </a:r>
            <a:r>
              <a:rPr lang="fr-FR" sz="2400" dirty="0">
                <a:solidFill>
                  <a:schemeClr val="tx1"/>
                </a:solidFill>
              </a:rPr>
              <a:t> Rééducations des affections neurologiques (…) pouvant regrouper diverses déficiences diverses </a:t>
            </a:r>
            <a:r>
              <a:rPr lang="fr-FR" sz="2400" dirty="0" smtClean="0">
                <a:solidFill>
                  <a:schemeClr val="tx1"/>
                </a:solidFill>
              </a:rPr>
              <a:t>(commande </a:t>
            </a:r>
            <a:r>
              <a:rPr lang="fr-FR" sz="2400" dirty="0">
                <a:solidFill>
                  <a:schemeClr val="tx1"/>
                </a:solidFill>
              </a:rPr>
              <a:t>musculaire, tonus, sensibilité, équilibre, coordination, en dehors de l’hémiplégie et de la paraplégie, notamment les affections </a:t>
            </a:r>
            <a:r>
              <a:rPr lang="fr-FR" sz="2400" dirty="0" err="1" smtClean="0">
                <a:solidFill>
                  <a:schemeClr val="tx1"/>
                </a:solidFill>
              </a:rPr>
              <a:t>neuro-dégénératives</a:t>
            </a:r>
            <a:r>
              <a:rPr lang="fr-FR" sz="2400" dirty="0" smtClean="0">
                <a:solidFill>
                  <a:schemeClr val="tx1"/>
                </a:solidFill>
              </a:rPr>
              <a:t> »</a:t>
            </a:r>
            <a:r>
              <a:rPr lang="fr-FR" sz="2400" dirty="0">
                <a:solidFill>
                  <a:schemeClr val="tx1"/>
                </a:solidFill>
              </a:rPr>
              <a:t> </a:t>
            </a:r>
          </a:p>
          <a:p>
            <a:pPr marL="714375" indent="-342900">
              <a:lnSpc>
                <a:spcPct val="130000"/>
              </a:lnSpc>
              <a:buSzPct val="50000"/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chemeClr val="tx1"/>
                </a:solidFill>
              </a:rPr>
              <a:t>1 membre et sa racine : NMI 8,51</a:t>
            </a:r>
          </a:p>
          <a:p>
            <a:pPr marL="714375" indent="-342900">
              <a:lnSpc>
                <a:spcPct val="130000"/>
              </a:lnSpc>
              <a:buSzPct val="50000"/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chemeClr val="tx1"/>
                </a:solidFill>
              </a:rPr>
              <a:t>2 membres ou plus, ou d’un membre et tronc ou face : NMI 10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pPr marL="719138"/>
            <a:r>
              <a:rPr lang="fr-FR" sz="2100" dirty="0" smtClean="0">
                <a:solidFill>
                  <a:schemeClr val="tx1"/>
                </a:solidFill>
              </a:rPr>
              <a:t>Exemple </a:t>
            </a:r>
            <a:r>
              <a:rPr lang="fr-FR" sz="2100" dirty="0">
                <a:solidFill>
                  <a:schemeClr val="tx1"/>
                </a:solidFill>
              </a:rPr>
              <a:t>:</a:t>
            </a:r>
          </a:p>
          <a:p>
            <a:pPr marL="1252538" indent="-342900">
              <a:buFont typeface="Arial" panose="020B0604020202020204" pitchFamily="34" charset="0"/>
              <a:buChar char="•"/>
            </a:pPr>
            <a:r>
              <a:rPr lang="fr-FR" sz="2100" dirty="0" smtClean="0">
                <a:solidFill>
                  <a:schemeClr val="tx1"/>
                </a:solidFill>
              </a:rPr>
              <a:t>sclérose </a:t>
            </a:r>
            <a:r>
              <a:rPr lang="fr-FR" sz="2100" dirty="0">
                <a:solidFill>
                  <a:schemeClr val="tx1"/>
                </a:solidFill>
              </a:rPr>
              <a:t>en plaque </a:t>
            </a:r>
          </a:p>
          <a:p>
            <a:pPr marL="1252538" indent="-342900">
              <a:buFont typeface="Arial" panose="020B0604020202020204" pitchFamily="34" charset="0"/>
              <a:buChar char="•"/>
            </a:pPr>
            <a:r>
              <a:rPr lang="fr-FR" sz="2100" dirty="0" smtClean="0">
                <a:solidFill>
                  <a:schemeClr val="tx1"/>
                </a:solidFill>
              </a:rPr>
              <a:t>maladie </a:t>
            </a:r>
            <a:r>
              <a:rPr lang="fr-FR" sz="2100" dirty="0">
                <a:solidFill>
                  <a:schemeClr val="tx1"/>
                </a:solidFill>
              </a:rPr>
              <a:t>de </a:t>
            </a:r>
            <a:r>
              <a:rPr lang="fr-FR" sz="2100" dirty="0" smtClean="0">
                <a:solidFill>
                  <a:schemeClr val="tx1"/>
                </a:solidFill>
              </a:rPr>
              <a:t>Parkinson</a:t>
            </a:r>
            <a:endParaRPr lang="fr-FR" sz="2100" dirty="0">
              <a:solidFill>
                <a:schemeClr val="tx1"/>
              </a:solidFill>
            </a:endParaRPr>
          </a:p>
          <a:p>
            <a:pPr marL="1252538" indent="-342900">
              <a:buFont typeface="Arial" panose="020B0604020202020204" pitchFamily="34" charset="0"/>
              <a:buChar char="•"/>
            </a:pPr>
            <a:r>
              <a:rPr lang="fr-FR" sz="2100" dirty="0" smtClean="0">
                <a:solidFill>
                  <a:schemeClr val="tx1"/>
                </a:solidFill>
              </a:rPr>
              <a:t>maladie </a:t>
            </a:r>
            <a:r>
              <a:rPr lang="fr-FR" sz="2100" dirty="0">
                <a:solidFill>
                  <a:schemeClr val="tx1"/>
                </a:solidFill>
              </a:rPr>
              <a:t>de Charcot</a:t>
            </a:r>
          </a:p>
          <a:p>
            <a:pPr marL="1252538" indent="-342900">
              <a:buFont typeface="Arial" panose="020B0604020202020204" pitchFamily="34" charset="0"/>
              <a:buChar char="•"/>
            </a:pPr>
            <a:r>
              <a:rPr lang="fr-FR" sz="2100" dirty="0" smtClean="0">
                <a:solidFill>
                  <a:schemeClr val="tx1"/>
                </a:solidFill>
              </a:rPr>
              <a:t>démence d’Alzheimer, </a:t>
            </a:r>
            <a:r>
              <a:rPr lang="fr-FR" sz="2100" dirty="0">
                <a:solidFill>
                  <a:schemeClr val="tx1"/>
                </a:solidFill>
              </a:rPr>
              <a:t>si la rééducation est en rapport direct avec </a:t>
            </a:r>
            <a:r>
              <a:rPr lang="fr-FR" sz="2100" dirty="0" smtClean="0">
                <a:solidFill>
                  <a:schemeClr val="tx1"/>
                </a:solidFill>
              </a:rPr>
              <a:t>elle;</a:t>
            </a:r>
            <a:endParaRPr lang="fr-FR" sz="21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fr-FR" dirty="0">
              <a:solidFill>
                <a:schemeClr val="tx1"/>
              </a:solidFill>
            </a:endParaRPr>
          </a:p>
          <a:p>
            <a:pPr marL="34290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« </a:t>
            </a:r>
            <a:r>
              <a:rPr lang="fr-FR" sz="2400" dirty="0" smtClean="0">
                <a:solidFill>
                  <a:schemeClr val="tx1"/>
                </a:solidFill>
              </a:rPr>
              <a:t>Hémiplégie</a:t>
            </a:r>
            <a:r>
              <a:rPr lang="fr-FR" sz="2400" dirty="0">
                <a:solidFill>
                  <a:schemeClr val="tx1"/>
                </a:solidFill>
              </a:rPr>
              <a:t> » </a:t>
            </a:r>
            <a:r>
              <a:rPr lang="fr-FR" sz="2400" dirty="0" smtClean="0">
                <a:solidFill>
                  <a:schemeClr val="tx1"/>
                </a:solidFill>
              </a:rPr>
              <a:t>: NMI 9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C000"/>
                </a:solidFill>
              </a:rPr>
              <a:t>15)</a:t>
            </a:r>
            <a:r>
              <a:rPr lang="fr-FR" dirty="0"/>
              <a:t> Focus </a:t>
            </a:r>
            <a:r>
              <a:rPr lang="fr-FR" dirty="0" smtClean="0"/>
              <a:t>« affections neurologiques »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339" y="6041386"/>
            <a:ext cx="1682642" cy="66452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7583" y="494778"/>
            <a:ext cx="1597290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78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498660" y="1826305"/>
            <a:ext cx="11196000" cy="4528589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fr-FR" sz="2000" dirty="0">
                <a:solidFill>
                  <a:schemeClr val="tx1"/>
                </a:solidFill>
              </a:rPr>
              <a:t>Conditions requises </a:t>
            </a:r>
            <a:r>
              <a:rPr lang="fr-FR" sz="2000" dirty="0" smtClean="0">
                <a:solidFill>
                  <a:schemeClr val="tx1"/>
                </a:solidFill>
              </a:rPr>
              <a:t>:</a:t>
            </a:r>
          </a:p>
          <a:p>
            <a:pPr algn="just">
              <a:spcBef>
                <a:spcPts val="0"/>
              </a:spcBef>
            </a:pPr>
            <a:endParaRPr lang="fr-FR" sz="1400" dirty="0" smtClean="0">
              <a:solidFill>
                <a:schemeClr val="tx1"/>
              </a:solidFill>
            </a:endParaRPr>
          </a:p>
          <a:p>
            <a:pPr marL="719138" indent="-457200" algn="just">
              <a:spcBef>
                <a:spcPts val="0"/>
              </a:spcBef>
              <a:buClr>
                <a:srgbClr val="FF6600"/>
              </a:buClr>
              <a:buFont typeface="+mj-lt"/>
              <a:buAutoNum type="arabicPeriod"/>
            </a:pPr>
            <a:r>
              <a:rPr lang="fr-FR" sz="2000" dirty="0" smtClean="0">
                <a:solidFill>
                  <a:schemeClr val="tx1"/>
                </a:solidFill>
              </a:rPr>
              <a:t>Actes d’articles différents de la NGAP =&gt; </a:t>
            </a:r>
          </a:p>
          <a:p>
            <a:pPr marL="1077913" indent="-342900" algn="just">
              <a:spcBef>
                <a:spcPts val="0"/>
              </a:spcBef>
              <a:buSzPct val="50000"/>
              <a:buFont typeface="Courier New" panose="02070309020205020404" pitchFamily="49" charset="0"/>
              <a:buChar char="o"/>
            </a:pPr>
            <a:r>
              <a:rPr lang="fr-FR" sz="2000" dirty="0" smtClean="0">
                <a:solidFill>
                  <a:schemeClr val="tx1"/>
                </a:solidFill>
              </a:rPr>
              <a:t>lombalgie </a:t>
            </a:r>
            <a:r>
              <a:rPr lang="fr-FR" sz="2000" dirty="0">
                <a:solidFill>
                  <a:schemeClr val="tx1"/>
                </a:solidFill>
              </a:rPr>
              <a:t>(article 1) + rééducation respiratoire (article 5)  : oui (RAM 7,49 + ARL </a:t>
            </a:r>
            <a:r>
              <a:rPr lang="fr-FR" sz="2000" dirty="0" smtClean="0">
                <a:solidFill>
                  <a:schemeClr val="tx1"/>
                </a:solidFill>
              </a:rPr>
              <a:t>8,5)</a:t>
            </a:r>
          </a:p>
          <a:p>
            <a:pPr marL="1077913" indent="-342900" algn="just">
              <a:spcBef>
                <a:spcPts val="0"/>
              </a:spcBef>
              <a:buSzPct val="50000"/>
              <a:buFont typeface="Courier New" panose="02070309020205020404" pitchFamily="49" charset="0"/>
              <a:buChar char="o"/>
            </a:pPr>
            <a:r>
              <a:rPr lang="fr-FR" sz="2000" dirty="0" smtClean="0">
                <a:solidFill>
                  <a:schemeClr val="tx1"/>
                </a:solidFill>
              </a:rPr>
              <a:t>lombalgie </a:t>
            </a:r>
            <a:r>
              <a:rPr lang="fr-FR" sz="2000" dirty="0">
                <a:solidFill>
                  <a:schemeClr val="tx1"/>
                </a:solidFill>
              </a:rPr>
              <a:t>(article 1) + tendinopathie de la coiffe (article 1) : non, mais </a:t>
            </a:r>
            <a:r>
              <a:rPr lang="fr-FR" sz="2000" dirty="0" smtClean="0">
                <a:solidFill>
                  <a:schemeClr val="tx1"/>
                </a:solidFill>
              </a:rPr>
              <a:t>OK pour TER </a:t>
            </a:r>
            <a:r>
              <a:rPr lang="fr-FR" sz="2000" dirty="0">
                <a:solidFill>
                  <a:schemeClr val="tx1"/>
                </a:solidFill>
              </a:rPr>
              <a:t>9,49 ou </a:t>
            </a:r>
            <a:r>
              <a:rPr lang="fr-FR" sz="2000" dirty="0" smtClean="0">
                <a:solidFill>
                  <a:schemeClr val="tx1"/>
                </a:solidFill>
              </a:rPr>
              <a:t>9,51.</a:t>
            </a:r>
            <a:endParaRPr lang="fr-FR" sz="20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endParaRPr lang="fr-FR" sz="1400" dirty="0">
              <a:solidFill>
                <a:schemeClr val="tx1"/>
              </a:solidFill>
            </a:endParaRPr>
          </a:p>
          <a:p>
            <a:pPr marL="719138" indent="-457200" algn="just">
              <a:spcBef>
                <a:spcPts val="0"/>
              </a:spcBef>
              <a:buClr>
                <a:srgbClr val="FF6600"/>
              </a:buClr>
              <a:buFont typeface="+mj-lt"/>
              <a:buAutoNum type="arabicPeriod" startAt="2"/>
            </a:pPr>
            <a:r>
              <a:rPr lang="fr-FR" sz="2000" dirty="0" smtClean="0">
                <a:solidFill>
                  <a:schemeClr val="tx1"/>
                </a:solidFill>
              </a:rPr>
              <a:t>Deux prescriptions </a:t>
            </a:r>
            <a:r>
              <a:rPr lang="fr-FR" sz="2000" dirty="0">
                <a:solidFill>
                  <a:schemeClr val="tx1"/>
                </a:solidFill>
              </a:rPr>
              <a:t>distinctes : une seule ordonnance </a:t>
            </a:r>
            <a:r>
              <a:rPr lang="fr-FR" sz="2000" dirty="0" smtClean="0">
                <a:solidFill>
                  <a:schemeClr val="tx1"/>
                </a:solidFill>
              </a:rPr>
              <a:t>suffit, </a:t>
            </a:r>
            <a:r>
              <a:rPr lang="fr-FR" sz="2000" dirty="0">
                <a:solidFill>
                  <a:schemeClr val="tx1"/>
                </a:solidFill>
              </a:rPr>
              <a:t>mais elle doit faire apparaitre les 2 rééducations (idem médicaments) : arbitrage CNAM </a:t>
            </a:r>
            <a:r>
              <a:rPr lang="fr-FR" sz="2000" dirty="0" smtClean="0">
                <a:solidFill>
                  <a:schemeClr val="tx1"/>
                </a:solidFill>
              </a:rPr>
              <a:t>20/03/2024.</a:t>
            </a:r>
            <a:endParaRPr lang="fr-FR" sz="20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endParaRPr lang="fr-FR" sz="1400" dirty="0">
              <a:solidFill>
                <a:schemeClr val="tx1"/>
              </a:solidFill>
            </a:endParaRPr>
          </a:p>
          <a:p>
            <a:pPr marL="719138" indent="-457200" algn="just">
              <a:spcBef>
                <a:spcPts val="0"/>
              </a:spcBef>
              <a:buClr>
                <a:srgbClr val="FF6600"/>
              </a:buClr>
              <a:buFont typeface="+mj-lt"/>
              <a:buAutoNum type="arabicPeriod" startAt="3"/>
            </a:pPr>
            <a:r>
              <a:rPr lang="fr-FR" sz="2000" dirty="0" smtClean="0">
                <a:solidFill>
                  <a:schemeClr val="tx1"/>
                </a:solidFill>
              </a:rPr>
              <a:t>Respect </a:t>
            </a:r>
            <a:r>
              <a:rPr lang="fr-FR" sz="2000" dirty="0">
                <a:solidFill>
                  <a:schemeClr val="tx1"/>
                </a:solidFill>
              </a:rPr>
              <a:t>des conditions de réalisation : durée de séance de chaque </a:t>
            </a:r>
            <a:r>
              <a:rPr lang="fr-FR" sz="2000" dirty="0" smtClean="0">
                <a:solidFill>
                  <a:schemeClr val="tx1"/>
                </a:solidFill>
              </a:rPr>
              <a:t>acte.</a:t>
            </a:r>
            <a:endParaRPr lang="fr-FR" sz="20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endParaRPr lang="fr-FR" sz="14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fr-FR" sz="2000" dirty="0">
                <a:solidFill>
                  <a:schemeClr val="tx1"/>
                </a:solidFill>
              </a:rPr>
              <a:t>Remarque : </a:t>
            </a:r>
            <a:r>
              <a:rPr lang="fr-FR" sz="2000" dirty="0" smtClean="0">
                <a:solidFill>
                  <a:schemeClr val="tx1"/>
                </a:solidFill>
              </a:rPr>
              <a:t>suppression </a:t>
            </a:r>
            <a:r>
              <a:rPr lang="fr-FR" sz="2000" dirty="0">
                <a:solidFill>
                  <a:schemeClr val="tx1"/>
                </a:solidFill>
              </a:rPr>
              <a:t>du </a:t>
            </a:r>
            <a:r>
              <a:rPr lang="fr-FR" sz="2000" dirty="0" smtClean="0">
                <a:solidFill>
                  <a:schemeClr val="tx1"/>
                </a:solidFill>
              </a:rPr>
              <a:t>2</a:t>
            </a:r>
            <a:r>
              <a:rPr lang="fr-FR" sz="2000" baseline="30000" dirty="0" smtClean="0">
                <a:solidFill>
                  <a:schemeClr val="tx1"/>
                </a:solidFill>
              </a:rPr>
              <a:t>ème</a:t>
            </a:r>
            <a:r>
              <a:rPr lang="fr-FR" sz="2000" dirty="0" smtClean="0">
                <a:solidFill>
                  <a:schemeClr val="tx1"/>
                </a:solidFill>
              </a:rPr>
              <a:t> acte </a:t>
            </a:r>
            <a:r>
              <a:rPr lang="fr-FR" sz="2000" dirty="0">
                <a:solidFill>
                  <a:schemeClr val="tx1"/>
                </a:solidFill>
              </a:rPr>
              <a:t>divisible par 2 en cas de désencombrement respiratoire </a:t>
            </a:r>
            <a:r>
              <a:rPr lang="fr-FR" sz="2000" dirty="0" smtClean="0">
                <a:solidFill>
                  <a:schemeClr val="tx1"/>
                </a:solidFill>
              </a:rPr>
              <a:t>urgent.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C000"/>
                </a:solidFill>
              </a:rPr>
              <a:t>16)</a:t>
            </a:r>
            <a:r>
              <a:rPr lang="fr-FR" dirty="0"/>
              <a:t> Les associations d’actes différents (à taux plein</a:t>
            </a:r>
            <a:r>
              <a:rPr lang="fr-FR" dirty="0" smtClean="0"/>
              <a:t>)</a:t>
            </a:r>
            <a:br>
              <a:rPr lang="fr-FR" dirty="0" smtClean="0"/>
            </a:br>
            <a:r>
              <a:rPr lang="fr-FR" dirty="0"/>
              <a:t> </a:t>
            </a:r>
            <a:r>
              <a:rPr lang="fr-FR" dirty="0" smtClean="0"/>
              <a:t>     le </a:t>
            </a:r>
            <a:r>
              <a:rPr lang="fr-FR" dirty="0"/>
              <a:t>même </a:t>
            </a:r>
            <a:r>
              <a:rPr lang="fr-FR" dirty="0" smtClean="0"/>
              <a:t>jour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339" y="6041386"/>
            <a:ext cx="1682642" cy="66452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0734" y="494778"/>
            <a:ext cx="1018157" cy="111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965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759281" y="2122714"/>
            <a:ext cx="10783615" cy="3200399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chemeClr val="tx1"/>
                </a:solidFill>
              </a:rPr>
              <a:t>Elle n’est permise que dans 3 cas spécifiquement mentionnés dans la </a:t>
            </a:r>
            <a:r>
              <a:rPr lang="fr-FR" sz="2000" dirty="0" smtClean="0">
                <a:solidFill>
                  <a:schemeClr val="tx1"/>
                </a:solidFill>
              </a:rPr>
              <a:t>NGAP :</a:t>
            </a:r>
            <a:endParaRPr lang="fr-FR" sz="2000" dirty="0">
              <a:solidFill>
                <a:schemeClr val="tx1"/>
              </a:solidFill>
            </a:endParaRPr>
          </a:p>
          <a:p>
            <a:endParaRPr lang="fr-FR" sz="2000" dirty="0">
              <a:solidFill>
                <a:schemeClr val="tx1"/>
              </a:solidFill>
            </a:endParaRPr>
          </a:p>
          <a:p>
            <a:pPr marL="893763" indent="-457200">
              <a:buClr>
                <a:srgbClr val="FF6600"/>
              </a:buClr>
              <a:buFont typeface="+mj-lt"/>
              <a:buAutoNum type="arabicPeriod"/>
            </a:pPr>
            <a:r>
              <a:rPr lang="fr-FR" sz="2000" dirty="0" smtClean="0">
                <a:solidFill>
                  <a:schemeClr val="tx1"/>
                </a:solidFill>
              </a:rPr>
              <a:t>le </a:t>
            </a:r>
            <a:r>
              <a:rPr lang="fr-FR" sz="2000" dirty="0">
                <a:solidFill>
                  <a:schemeClr val="tx1"/>
                </a:solidFill>
              </a:rPr>
              <a:t>désencombrement respiratoire urgent : ARL 8,49</a:t>
            </a:r>
          </a:p>
          <a:p>
            <a:pPr marL="893763" indent="-457200">
              <a:buClr>
                <a:srgbClr val="FF6600"/>
              </a:buClr>
              <a:buFont typeface="+mj-lt"/>
              <a:buAutoNum type="arabicPeriod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893763" indent="-457200">
              <a:buClr>
                <a:srgbClr val="FF6600"/>
              </a:buClr>
              <a:buFont typeface="+mj-lt"/>
              <a:buAutoNum type="arabicPeriod"/>
            </a:pPr>
            <a:r>
              <a:rPr lang="fr-FR" sz="2000" dirty="0" smtClean="0">
                <a:solidFill>
                  <a:schemeClr val="tx1"/>
                </a:solidFill>
              </a:rPr>
              <a:t>la </a:t>
            </a:r>
            <a:r>
              <a:rPr lang="fr-FR" sz="2000" dirty="0">
                <a:solidFill>
                  <a:schemeClr val="tx1"/>
                </a:solidFill>
              </a:rPr>
              <a:t>mucoviscidose : ARL 10</a:t>
            </a:r>
          </a:p>
          <a:p>
            <a:pPr marL="893763" indent="-457200">
              <a:buClr>
                <a:srgbClr val="FF6600"/>
              </a:buClr>
              <a:buFont typeface="+mj-lt"/>
              <a:buAutoNum type="arabicPeriod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893763" indent="-457200">
              <a:buClr>
                <a:srgbClr val="FF6600"/>
              </a:buClr>
              <a:buFont typeface="+mj-lt"/>
              <a:buAutoNum type="arabicPeriod"/>
            </a:pPr>
            <a:r>
              <a:rPr lang="fr-FR" sz="2000" dirty="0" smtClean="0">
                <a:solidFill>
                  <a:schemeClr val="tx1"/>
                </a:solidFill>
              </a:rPr>
              <a:t>les </a:t>
            </a:r>
            <a:r>
              <a:rPr lang="fr-FR" sz="2000" dirty="0">
                <a:solidFill>
                  <a:schemeClr val="tx1"/>
                </a:solidFill>
              </a:rPr>
              <a:t>brûlures : RPB 8 et </a:t>
            </a:r>
            <a:r>
              <a:rPr lang="fr-FR" sz="2000" dirty="0" smtClean="0">
                <a:solidFill>
                  <a:schemeClr val="tx1"/>
                </a:solidFill>
              </a:rPr>
              <a:t>9</a:t>
            </a:r>
          </a:p>
          <a:p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C000"/>
                </a:solidFill>
              </a:rPr>
              <a:t>17)</a:t>
            </a:r>
            <a:r>
              <a:rPr lang="fr-FR" dirty="0"/>
              <a:t> Facturation de 2 actes identiques (À taux plein)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> </a:t>
            </a:r>
            <a:r>
              <a:rPr lang="fr-FR" dirty="0" smtClean="0"/>
              <a:t>     le </a:t>
            </a:r>
            <a:r>
              <a:rPr lang="fr-FR" dirty="0"/>
              <a:t>même jour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955" y="6041386"/>
            <a:ext cx="1682642" cy="66452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9976" t="6614" r="6599" b="11905"/>
          <a:stretch/>
        </p:blipFill>
        <p:spPr>
          <a:xfrm>
            <a:off x="9590315" y="494778"/>
            <a:ext cx="1021894" cy="90966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/>
          <a:srcRect l="22191" r="14571"/>
          <a:stretch/>
        </p:blipFill>
        <p:spPr>
          <a:xfrm>
            <a:off x="10519637" y="626757"/>
            <a:ext cx="932293" cy="98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138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395470" y="1609595"/>
            <a:ext cx="11249418" cy="5096313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0"/>
              </a:spcBef>
              <a:buClr>
                <a:srgbClr val="FF6600"/>
              </a:buClr>
              <a:buFont typeface="+mj-lt"/>
              <a:buAutoNum type="arabicPeriod"/>
            </a:pPr>
            <a:r>
              <a:rPr lang="fr-FR" sz="2000" b="1" dirty="0">
                <a:solidFill>
                  <a:srgbClr val="FF6600"/>
                </a:solidFill>
              </a:rPr>
              <a:t>Importance des </a:t>
            </a:r>
            <a:r>
              <a:rPr lang="fr-FR" sz="2000" b="1" dirty="0" smtClean="0">
                <a:solidFill>
                  <a:srgbClr val="FF6600"/>
                </a:solidFill>
              </a:rPr>
              <a:t>BDK</a:t>
            </a:r>
          </a:p>
          <a:p>
            <a:pPr marL="719138" indent="-446088">
              <a:lnSpc>
                <a:spcPct val="100000"/>
              </a:lnSpc>
              <a:spcBef>
                <a:spcPts val="0"/>
              </a:spcBef>
              <a:buSzPct val="50000"/>
              <a:buFont typeface="Courier New" panose="02070309020205020404" pitchFamily="49" charset="0"/>
              <a:buChar char="o"/>
            </a:pPr>
            <a:r>
              <a:rPr lang="fr-FR" sz="1800" dirty="0" smtClean="0">
                <a:solidFill>
                  <a:schemeClr val="tx1"/>
                </a:solidFill>
              </a:rPr>
              <a:t>MK = Responsabilité </a:t>
            </a:r>
            <a:r>
              <a:rPr lang="fr-FR" sz="1800" dirty="0">
                <a:solidFill>
                  <a:schemeClr val="tx1"/>
                </a:solidFill>
              </a:rPr>
              <a:t>des techniques, du nombre et du rythme des séances ainsi que le lieu des </a:t>
            </a:r>
            <a:r>
              <a:rPr lang="fr-FR" sz="1800" dirty="0" smtClean="0">
                <a:solidFill>
                  <a:schemeClr val="tx1"/>
                </a:solidFill>
              </a:rPr>
              <a:t>séances : </a:t>
            </a:r>
            <a:r>
              <a:rPr lang="fr-FR" sz="1800" b="1" dirty="0" smtClean="0">
                <a:solidFill>
                  <a:schemeClr val="tx1"/>
                </a:solidFill>
              </a:rPr>
              <a:t>Le BDK permet </a:t>
            </a:r>
            <a:r>
              <a:rPr lang="fr-FR" sz="1800" b="1" dirty="0">
                <a:solidFill>
                  <a:schemeClr val="tx1"/>
                </a:solidFill>
              </a:rPr>
              <a:t>au </a:t>
            </a:r>
            <a:r>
              <a:rPr lang="fr-FR" sz="1800" b="1" dirty="0" smtClean="0">
                <a:solidFill>
                  <a:schemeClr val="tx1"/>
                </a:solidFill>
              </a:rPr>
              <a:t>kinésithérapeute </a:t>
            </a:r>
            <a:r>
              <a:rPr lang="fr-FR" sz="1800" b="1" dirty="0">
                <a:solidFill>
                  <a:schemeClr val="tx1"/>
                </a:solidFill>
              </a:rPr>
              <a:t>de </a:t>
            </a:r>
            <a:r>
              <a:rPr lang="fr-FR" sz="1800" b="1" dirty="0" smtClean="0">
                <a:solidFill>
                  <a:schemeClr val="tx1"/>
                </a:solidFill>
              </a:rPr>
              <a:t>déterminer</a:t>
            </a:r>
            <a:r>
              <a:rPr lang="fr-FR" sz="1800" b="1" dirty="0">
                <a:solidFill>
                  <a:schemeClr val="tx1"/>
                </a:solidFill>
              </a:rPr>
              <a:t> </a:t>
            </a:r>
            <a:r>
              <a:rPr lang="fr-FR" sz="1800" b="1" dirty="0" smtClean="0">
                <a:solidFill>
                  <a:schemeClr val="tx1"/>
                </a:solidFill>
              </a:rPr>
              <a:t>les objectifs</a:t>
            </a:r>
            <a:r>
              <a:rPr lang="fr-FR" sz="1800" b="1" dirty="0">
                <a:solidFill>
                  <a:schemeClr val="tx1"/>
                </a:solidFill>
              </a:rPr>
              <a:t> </a:t>
            </a:r>
            <a:r>
              <a:rPr lang="fr-FR" sz="1800" b="1" dirty="0" smtClean="0">
                <a:solidFill>
                  <a:schemeClr val="tx1"/>
                </a:solidFill>
              </a:rPr>
              <a:t>thérapeutiques</a:t>
            </a:r>
            <a:r>
              <a:rPr lang="fr-FR" sz="1800" b="1" dirty="0">
                <a:solidFill>
                  <a:schemeClr val="tx1"/>
                </a:solidFill>
              </a:rPr>
              <a:t> </a:t>
            </a:r>
            <a:r>
              <a:rPr lang="fr-FR" sz="1800" b="1" dirty="0" smtClean="0">
                <a:solidFill>
                  <a:schemeClr val="tx1"/>
                </a:solidFill>
              </a:rPr>
              <a:t/>
            </a:r>
            <a:br>
              <a:rPr lang="fr-FR" sz="1800" b="1" dirty="0" smtClean="0">
                <a:solidFill>
                  <a:schemeClr val="tx1"/>
                </a:solidFill>
              </a:rPr>
            </a:br>
            <a:r>
              <a:rPr lang="fr-FR" sz="1800" b="1" dirty="0" smtClean="0">
                <a:solidFill>
                  <a:schemeClr val="tx1"/>
                </a:solidFill>
              </a:rPr>
              <a:t>et </a:t>
            </a:r>
            <a:r>
              <a:rPr lang="fr-FR" sz="1800" b="1" dirty="0">
                <a:solidFill>
                  <a:schemeClr val="tx1"/>
                </a:solidFill>
              </a:rPr>
              <a:t>les actes </a:t>
            </a:r>
            <a:r>
              <a:rPr lang="fr-FR" sz="1800" b="1" dirty="0" smtClean="0">
                <a:solidFill>
                  <a:schemeClr val="tx1"/>
                </a:solidFill>
              </a:rPr>
              <a:t>et </a:t>
            </a:r>
            <a:r>
              <a:rPr lang="fr-FR" sz="1800" b="1" dirty="0">
                <a:solidFill>
                  <a:schemeClr val="tx1"/>
                </a:solidFill>
              </a:rPr>
              <a:t>techniques nécessaires. </a:t>
            </a:r>
          </a:p>
          <a:p>
            <a:pPr marL="719138" indent="-446088">
              <a:lnSpc>
                <a:spcPct val="100000"/>
              </a:lnSpc>
              <a:spcBef>
                <a:spcPts val="0"/>
              </a:spcBef>
              <a:buSzPct val="50000"/>
              <a:buFont typeface="Courier New" panose="02070309020205020404" pitchFamily="49" charset="0"/>
              <a:buChar char="o"/>
            </a:pPr>
            <a:r>
              <a:rPr lang="fr-FR" sz="1800" dirty="0">
                <a:solidFill>
                  <a:schemeClr val="tx1"/>
                </a:solidFill>
              </a:rPr>
              <a:t>Responsabilité de la pertinence des renouvellements par le MK et de toute alerte que le MK </a:t>
            </a:r>
            <a:r>
              <a:rPr lang="fr-FR" sz="1800" dirty="0" smtClean="0">
                <a:solidFill>
                  <a:schemeClr val="tx1"/>
                </a:solidFill>
              </a:rPr>
              <a:t>juge </a:t>
            </a:r>
            <a:r>
              <a:rPr lang="fr-FR" sz="1800" dirty="0">
                <a:solidFill>
                  <a:schemeClr val="tx1"/>
                </a:solidFill>
              </a:rPr>
              <a:t>devoir exprimer (drapeaux rouges, absence </a:t>
            </a:r>
            <a:r>
              <a:rPr lang="fr-FR" sz="1800" dirty="0" smtClean="0">
                <a:solidFill>
                  <a:schemeClr val="tx1"/>
                </a:solidFill>
              </a:rPr>
              <a:t>d’évolution, </a:t>
            </a:r>
            <a:r>
              <a:rPr lang="fr-FR" sz="1800" dirty="0" err="1">
                <a:solidFill>
                  <a:schemeClr val="tx1"/>
                </a:solidFill>
              </a:rPr>
              <a:t>etc</a:t>
            </a:r>
            <a:r>
              <a:rPr lang="fr-FR" sz="1800" dirty="0" smtClean="0">
                <a:solidFill>
                  <a:schemeClr val="tx1"/>
                </a:solidFill>
              </a:rPr>
              <a:t>).</a:t>
            </a:r>
            <a:endParaRPr lang="fr-FR" sz="1800" dirty="0">
              <a:solidFill>
                <a:schemeClr val="tx1"/>
              </a:solidFill>
            </a:endParaRPr>
          </a:p>
          <a:p>
            <a:pPr marL="719138" indent="-446088">
              <a:lnSpc>
                <a:spcPct val="100000"/>
              </a:lnSpc>
              <a:spcBef>
                <a:spcPts val="0"/>
              </a:spcBef>
            </a:pPr>
            <a:r>
              <a:rPr lang="fr-FR" sz="2000" b="1" dirty="0" smtClean="0">
                <a:solidFill>
                  <a:schemeClr val="tx1"/>
                </a:solidFill>
              </a:rPr>
              <a:t>       Le </a:t>
            </a:r>
            <a:r>
              <a:rPr lang="fr-FR" sz="2000" b="1" dirty="0">
                <a:solidFill>
                  <a:schemeClr val="tx1"/>
                </a:solidFill>
              </a:rPr>
              <a:t>BDK oriente vers la juste </a:t>
            </a:r>
            <a:r>
              <a:rPr lang="fr-FR" sz="2000" b="1" dirty="0" smtClean="0">
                <a:solidFill>
                  <a:schemeClr val="tx1"/>
                </a:solidFill>
              </a:rPr>
              <a:t>cotation.</a:t>
            </a:r>
          </a:p>
          <a:p>
            <a:pPr marL="457200" indent="-457200">
              <a:buClr>
                <a:srgbClr val="FF6600"/>
              </a:buClr>
              <a:buFont typeface="+mj-lt"/>
              <a:buAutoNum type="arabicPeriod" startAt="2"/>
            </a:pPr>
            <a:r>
              <a:rPr lang="fr-FR" sz="2000" b="1" dirty="0">
                <a:solidFill>
                  <a:srgbClr val="FF6600"/>
                </a:solidFill>
              </a:rPr>
              <a:t>Evolution des pratiques </a:t>
            </a:r>
            <a:r>
              <a:rPr lang="fr-FR" sz="2000" dirty="0">
                <a:solidFill>
                  <a:schemeClr val="tx1"/>
                </a:solidFill>
              </a:rPr>
              <a:t>: renouvellement / accès direct / </a:t>
            </a:r>
            <a:r>
              <a:rPr lang="fr-FR" sz="2000" b="1" dirty="0">
                <a:solidFill>
                  <a:schemeClr val="tx1"/>
                </a:solidFill>
              </a:rPr>
              <a:t>téléexpertise </a:t>
            </a:r>
            <a:r>
              <a:rPr lang="fr-FR" sz="2000" dirty="0">
                <a:solidFill>
                  <a:schemeClr val="tx1"/>
                </a:solidFill>
              </a:rPr>
              <a:t>/ </a:t>
            </a:r>
            <a:r>
              <a:rPr lang="fr-FR" sz="2000" b="1" dirty="0" err="1" smtClean="0">
                <a:solidFill>
                  <a:schemeClr val="tx1"/>
                </a:solidFill>
              </a:rPr>
              <a:t>télésoins</a:t>
            </a:r>
            <a:r>
              <a:rPr lang="fr-FR" sz="2000" dirty="0">
                <a:solidFill>
                  <a:schemeClr val="tx1"/>
                </a:solidFill>
              </a:rPr>
              <a:t>.</a:t>
            </a:r>
            <a:endParaRPr lang="fr-FR" sz="2000" dirty="0" smtClean="0">
              <a:solidFill>
                <a:schemeClr val="tx1"/>
              </a:solidFill>
            </a:endParaRPr>
          </a:p>
          <a:p>
            <a:pPr marL="457200" indent="-457200">
              <a:buClr>
                <a:srgbClr val="FF6600"/>
              </a:buClr>
              <a:buFont typeface="+mj-lt"/>
              <a:buAutoNum type="arabicPeriod" startAt="3"/>
            </a:pPr>
            <a:r>
              <a:rPr lang="fr-FR" sz="2000" b="1" dirty="0" smtClean="0">
                <a:solidFill>
                  <a:srgbClr val="FF6600"/>
                </a:solidFill>
              </a:rPr>
              <a:t>Différence</a:t>
            </a:r>
            <a:r>
              <a:rPr lang="fr-FR" sz="2000" dirty="0" smtClean="0">
                <a:solidFill>
                  <a:schemeClr val="tx1"/>
                </a:solidFill>
              </a:rPr>
              <a:t> entre « champ de compétence » et « prise en charge par l’Assurance Maladie </a:t>
            </a:r>
            <a:r>
              <a:rPr lang="fr-FR" sz="2000" dirty="0" smtClean="0">
                <a:solidFill>
                  <a:schemeClr val="tx1"/>
                </a:solidFill>
              </a:rPr>
              <a:t>».</a:t>
            </a:r>
            <a:endParaRPr lang="fr-FR" sz="2000" dirty="0" smtClean="0">
              <a:solidFill>
                <a:schemeClr val="tx1"/>
              </a:solidFill>
            </a:endParaRPr>
          </a:p>
          <a:p>
            <a:pPr marL="457200" indent="-457200">
              <a:buClr>
                <a:srgbClr val="FF6600"/>
              </a:buClr>
              <a:buFont typeface="+mj-lt"/>
              <a:buAutoNum type="arabicPeriod" startAt="4"/>
            </a:pPr>
            <a:r>
              <a:rPr lang="fr-FR" sz="2000" b="1" dirty="0" smtClean="0">
                <a:solidFill>
                  <a:srgbClr val="FF6600"/>
                </a:solidFill>
              </a:rPr>
              <a:t>Associations </a:t>
            </a:r>
            <a:r>
              <a:rPr lang="fr-FR" sz="2000" b="1" dirty="0">
                <a:solidFill>
                  <a:srgbClr val="FF6600"/>
                </a:solidFill>
              </a:rPr>
              <a:t>d’actes le même jour  </a:t>
            </a:r>
            <a:r>
              <a:rPr lang="fr-FR" sz="2000" dirty="0">
                <a:solidFill>
                  <a:schemeClr val="tx1"/>
                </a:solidFill>
              </a:rPr>
              <a:t>:</a:t>
            </a:r>
          </a:p>
          <a:p>
            <a:pPr marL="892175" indent="-342900">
              <a:buSzPct val="50000"/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chemeClr val="tx1"/>
                </a:solidFill>
              </a:rPr>
              <a:t>actes différents </a:t>
            </a:r>
            <a:r>
              <a:rPr lang="fr-FR" sz="2000" dirty="0">
                <a:solidFill>
                  <a:schemeClr val="tx1"/>
                </a:solidFill>
              </a:rPr>
              <a:t>=	réservés aux actes d’articles différents de la </a:t>
            </a:r>
            <a:r>
              <a:rPr lang="fr-FR" sz="2000" dirty="0" smtClean="0">
                <a:solidFill>
                  <a:schemeClr val="tx1"/>
                </a:solidFill>
              </a:rPr>
              <a:t>NGAP.</a:t>
            </a:r>
            <a:endParaRPr lang="fr-FR" sz="2000" dirty="0">
              <a:solidFill>
                <a:schemeClr val="tx1"/>
              </a:solidFill>
            </a:endParaRPr>
          </a:p>
          <a:p>
            <a:pPr marL="892175" indent="-342900">
              <a:buSzPct val="50000"/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chemeClr val="tx1"/>
                </a:solidFill>
              </a:rPr>
              <a:t>actes identiques </a:t>
            </a:r>
            <a:r>
              <a:rPr lang="fr-FR" sz="2000" dirty="0">
                <a:solidFill>
                  <a:schemeClr val="tx1"/>
                </a:solidFill>
              </a:rPr>
              <a:t>=	réservés au désencombrement respiratoire urgent, </a:t>
            </a:r>
          </a:p>
          <a:p>
            <a:pPr marL="549275">
              <a:spcBef>
                <a:spcPts val="0"/>
              </a:spcBef>
              <a:buSzPct val="50000"/>
            </a:pPr>
            <a:r>
              <a:rPr lang="fr-FR" sz="2000" dirty="0">
                <a:solidFill>
                  <a:schemeClr val="tx1"/>
                </a:solidFill>
              </a:rPr>
              <a:t>				à la mucoviscidose et aux brûlures.</a:t>
            </a:r>
          </a:p>
          <a:p>
            <a:pPr marL="719138" indent="-446088" algn="just">
              <a:lnSpc>
                <a:spcPct val="100000"/>
              </a:lnSpc>
              <a:spcBef>
                <a:spcPts val="0"/>
              </a:spcBef>
            </a:pP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37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Conclusion</a:t>
            </a:r>
            <a:endParaRPr lang="fr-FR" dirty="0">
              <a:solidFill>
                <a:srgbClr val="FFC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112" y="6041386"/>
            <a:ext cx="168264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322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54E46D1-A7FA-4EAB-8C53-0F92DF35FE0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58340" y="605982"/>
            <a:ext cx="11185200" cy="527279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5483834-EFCD-8F42-A0D9-DA01BF0B55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480457" y="2685143"/>
            <a:ext cx="9907013" cy="304800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Questions en direct</a:t>
            </a:r>
            <a:endParaRPr lang="fr-FR" dirty="0"/>
          </a:p>
          <a:p>
            <a:r>
              <a:rPr lang="fr-FR" i="1" dirty="0">
                <a:solidFill>
                  <a:srgbClr val="FFFF00"/>
                </a:solidFill>
              </a:rPr>
              <a:t>Utilisez l’outil q/r </a:t>
            </a:r>
          </a:p>
          <a:p>
            <a:endParaRPr lang="fr-FR" dirty="0"/>
          </a:p>
          <a:p>
            <a:r>
              <a:rPr lang="fr-FR" dirty="0"/>
              <a:t> </a:t>
            </a:r>
          </a:p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E772845-5EB4-4D23-AB10-BC566184C8A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CC7B00D-FA02-4E72-88EA-D386F984E9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38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371" y="2217527"/>
            <a:ext cx="827901" cy="2302301"/>
          </a:xfrm>
          <a:prstGeom prst="rect">
            <a:avLst/>
          </a:prstGeom>
        </p:spPr>
      </p:pic>
      <p:pic>
        <p:nvPicPr>
          <p:cNvPr id="10" name="Picture 2" descr="\\cnamts.local\org-516901\Communication\1-Service\06-WEB\Webinaire\barr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3" r="54540"/>
          <a:stretch/>
        </p:blipFill>
        <p:spPr bwMode="auto">
          <a:xfrm>
            <a:off x="9754256" y="4216442"/>
            <a:ext cx="1297097" cy="12085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7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5"/>
          </p:nvPr>
        </p:nvSpPr>
        <p:spPr>
          <a:xfrm>
            <a:off x="1116013" y="1721043"/>
            <a:ext cx="7156450" cy="800428"/>
          </a:xfrm>
        </p:spPr>
        <p:txBody>
          <a:bodyPr/>
          <a:lstStyle/>
          <a:p>
            <a:r>
              <a:rPr lang="fr-FR" dirty="0" smtClean="0"/>
              <a:t>Merci de votre attention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0" y="6229350"/>
            <a:ext cx="720725" cy="288925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39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00" y="6031041"/>
            <a:ext cx="1761284" cy="69558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104" y="2781300"/>
            <a:ext cx="3598991" cy="255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6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>
          <a:xfrm>
            <a:off x="580661" y="1754303"/>
            <a:ext cx="11113999" cy="4619344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FF6600"/>
              </a:buClr>
              <a:buAutoNum type="arabicParenR"/>
            </a:pPr>
            <a:r>
              <a:rPr lang="fr-FR" dirty="0" smtClean="0">
                <a:solidFill>
                  <a:schemeClr val="tx1"/>
                </a:solidFill>
              </a:rPr>
              <a:t>De ce qui relève de </a:t>
            </a:r>
            <a:r>
              <a:rPr lang="fr-FR" dirty="0">
                <a:solidFill>
                  <a:schemeClr val="tx1"/>
                </a:solidFill>
              </a:rPr>
              <a:t>la responsabilité nationale </a:t>
            </a:r>
            <a:r>
              <a:rPr lang="fr-FR" dirty="0" smtClean="0">
                <a:solidFill>
                  <a:schemeClr val="tx1"/>
                </a:solidFill>
              </a:rPr>
              <a:t>(ministère / CNAM / HAS / CPN</a:t>
            </a:r>
            <a:r>
              <a:rPr lang="fr-FR" dirty="0">
                <a:solidFill>
                  <a:schemeClr val="tx1"/>
                </a:solidFill>
              </a:rPr>
              <a:t>) :</a:t>
            </a:r>
          </a:p>
          <a:p>
            <a:pPr marL="1071563" indent="-34290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justification </a:t>
            </a:r>
            <a:r>
              <a:rPr lang="fr-FR" sz="1800" dirty="0">
                <a:solidFill>
                  <a:schemeClr val="tx1"/>
                </a:solidFill>
              </a:rPr>
              <a:t>des cotations (lettre clés, coefficient et montants</a:t>
            </a:r>
            <a:r>
              <a:rPr lang="fr-FR" sz="1800" dirty="0" smtClean="0">
                <a:solidFill>
                  <a:schemeClr val="tx1"/>
                </a:solidFill>
              </a:rPr>
              <a:t>),</a:t>
            </a:r>
            <a:endParaRPr lang="fr-FR" sz="1800" dirty="0">
              <a:solidFill>
                <a:schemeClr val="tx1"/>
              </a:solidFill>
            </a:endParaRPr>
          </a:p>
          <a:p>
            <a:pPr marL="1071563" indent="-34290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justification </a:t>
            </a:r>
            <a:r>
              <a:rPr lang="fr-FR" sz="1800" dirty="0">
                <a:solidFill>
                  <a:schemeClr val="tx1"/>
                </a:solidFill>
              </a:rPr>
              <a:t>du nombre de lettres clés et </a:t>
            </a:r>
            <a:r>
              <a:rPr lang="fr-FR" sz="1800" dirty="0" smtClean="0">
                <a:solidFill>
                  <a:schemeClr val="tx1"/>
                </a:solidFill>
              </a:rPr>
              <a:t>coefficients,</a:t>
            </a:r>
            <a:endParaRPr lang="fr-FR" sz="1800" dirty="0">
              <a:solidFill>
                <a:schemeClr val="tx1"/>
              </a:solidFill>
            </a:endParaRPr>
          </a:p>
          <a:p>
            <a:pPr marL="1071563" indent="-34290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justification </a:t>
            </a:r>
            <a:r>
              <a:rPr lang="fr-FR" sz="1800" dirty="0">
                <a:solidFill>
                  <a:schemeClr val="tx1"/>
                </a:solidFill>
              </a:rPr>
              <a:t>du calendrier et des montants des </a:t>
            </a:r>
            <a:r>
              <a:rPr lang="fr-FR" sz="1800" dirty="0" smtClean="0">
                <a:solidFill>
                  <a:schemeClr val="tx1"/>
                </a:solidFill>
              </a:rPr>
              <a:t>revalorisations,</a:t>
            </a:r>
            <a:endParaRPr lang="fr-FR" sz="1800" dirty="0">
              <a:solidFill>
                <a:schemeClr val="tx1"/>
              </a:solidFill>
            </a:endParaRPr>
          </a:p>
          <a:p>
            <a:pPr marL="1071563" indent="-34290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justification </a:t>
            </a:r>
            <a:r>
              <a:rPr lang="fr-FR" sz="1800" dirty="0">
                <a:solidFill>
                  <a:schemeClr val="tx1"/>
                </a:solidFill>
              </a:rPr>
              <a:t>du caractère non remboursable de certains </a:t>
            </a:r>
            <a:r>
              <a:rPr lang="fr-FR" sz="1800" dirty="0" smtClean="0">
                <a:solidFill>
                  <a:schemeClr val="tx1"/>
                </a:solidFill>
              </a:rPr>
              <a:t>actes.</a:t>
            </a:r>
            <a:endParaRPr lang="fr-FR" sz="1800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pPr marL="457200" indent="-457200">
              <a:lnSpc>
                <a:spcPct val="120000"/>
              </a:lnSpc>
              <a:buClr>
                <a:srgbClr val="FF6600"/>
              </a:buClr>
              <a:buFont typeface="+mj-lt"/>
              <a:buAutoNum type="arabicParenR" startAt="2"/>
            </a:pPr>
            <a:r>
              <a:rPr lang="fr-FR" dirty="0" smtClean="0">
                <a:solidFill>
                  <a:schemeClr val="tx1"/>
                </a:solidFill>
              </a:rPr>
              <a:t>Autres </a:t>
            </a:r>
            <a:r>
              <a:rPr lang="fr-FR" dirty="0">
                <a:solidFill>
                  <a:schemeClr val="tx1"/>
                </a:solidFill>
              </a:rPr>
              <a:t>: voir le site </a:t>
            </a:r>
            <a:r>
              <a:rPr lang="fr-FR" dirty="0" smtClean="0">
                <a:solidFill>
                  <a:schemeClr val="tx1"/>
                </a:solidFill>
              </a:rPr>
              <a:t>ameli.fr </a:t>
            </a:r>
            <a:r>
              <a:rPr lang="fr-FR" dirty="0">
                <a:solidFill>
                  <a:schemeClr val="tx1"/>
                </a:solidFill>
              </a:rPr>
              <a:t>et le </a:t>
            </a:r>
            <a:r>
              <a:rPr lang="fr-FR" dirty="0" smtClean="0">
                <a:solidFill>
                  <a:schemeClr val="tx1"/>
                </a:solidFill>
              </a:rPr>
              <a:t>« Guide pratique de </a:t>
            </a:r>
            <a:r>
              <a:rPr lang="fr-FR" dirty="0">
                <a:solidFill>
                  <a:schemeClr val="tx1"/>
                </a:solidFill>
              </a:rPr>
              <a:t>la </a:t>
            </a:r>
            <a:r>
              <a:rPr lang="fr-FR" dirty="0" smtClean="0">
                <a:solidFill>
                  <a:schemeClr val="tx1"/>
                </a:solidFill>
              </a:rPr>
              <a:t>NGAP en </a:t>
            </a:r>
            <a:r>
              <a:rPr lang="fr-FR" dirty="0" err="1" smtClean="0">
                <a:solidFill>
                  <a:schemeClr val="tx1"/>
                </a:solidFill>
              </a:rPr>
              <a:t>masso</a:t>
            </a:r>
            <a:r>
              <a:rPr lang="fr-FR" dirty="0" smtClean="0">
                <a:solidFill>
                  <a:schemeClr val="tx1"/>
                </a:solidFill>
              </a:rPr>
              <a:t>-kinésithérapie » :</a:t>
            </a:r>
            <a:endParaRPr lang="fr-FR" dirty="0">
              <a:solidFill>
                <a:schemeClr val="tx1"/>
              </a:solidFill>
            </a:endParaRPr>
          </a:p>
          <a:p>
            <a:pPr marL="1071563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frais </a:t>
            </a:r>
            <a:r>
              <a:rPr lang="fr-FR" sz="1800" dirty="0">
                <a:solidFill>
                  <a:schemeClr val="tx1"/>
                </a:solidFill>
              </a:rPr>
              <a:t>de </a:t>
            </a:r>
            <a:r>
              <a:rPr lang="fr-FR" sz="1800" dirty="0" smtClean="0">
                <a:solidFill>
                  <a:schemeClr val="tx1"/>
                </a:solidFill>
              </a:rPr>
              <a:t>déplacement,</a:t>
            </a:r>
            <a:endParaRPr lang="fr-FR" sz="1800" dirty="0">
              <a:solidFill>
                <a:schemeClr val="tx1"/>
              </a:solidFill>
            </a:endParaRPr>
          </a:p>
          <a:p>
            <a:pPr marL="1071563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forfaits </a:t>
            </a:r>
            <a:r>
              <a:rPr lang="fr-FR" sz="1800" dirty="0">
                <a:solidFill>
                  <a:schemeClr val="tx1"/>
                </a:solidFill>
              </a:rPr>
              <a:t>(FRD et FAD</a:t>
            </a:r>
            <a:r>
              <a:rPr lang="fr-FR" sz="1800" dirty="0" smtClean="0">
                <a:solidFill>
                  <a:schemeClr val="tx1"/>
                </a:solidFill>
              </a:rPr>
              <a:t>),</a:t>
            </a:r>
            <a:endParaRPr lang="fr-FR" sz="1800" dirty="0">
              <a:solidFill>
                <a:schemeClr val="tx1"/>
              </a:solidFill>
            </a:endParaRPr>
          </a:p>
          <a:p>
            <a:pPr marL="1071563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règles </a:t>
            </a:r>
            <a:r>
              <a:rPr lang="fr-FR" sz="1800" dirty="0">
                <a:solidFill>
                  <a:schemeClr val="tx1"/>
                </a:solidFill>
              </a:rPr>
              <a:t>d’installation et </a:t>
            </a:r>
            <a:r>
              <a:rPr lang="fr-FR" sz="1800" dirty="0" smtClean="0">
                <a:solidFill>
                  <a:schemeClr val="tx1"/>
                </a:solidFill>
              </a:rPr>
              <a:t>zonage,</a:t>
            </a:r>
            <a:endParaRPr lang="fr-FR" sz="1800" dirty="0">
              <a:solidFill>
                <a:schemeClr val="tx1"/>
              </a:solidFill>
            </a:endParaRPr>
          </a:p>
          <a:p>
            <a:pPr marL="1071563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majorations </a:t>
            </a:r>
            <a:r>
              <a:rPr lang="fr-FR" sz="1800" dirty="0">
                <a:solidFill>
                  <a:schemeClr val="tx1"/>
                </a:solidFill>
              </a:rPr>
              <a:t>de nuit et de </a:t>
            </a:r>
            <a:r>
              <a:rPr lang="fr-FR" sz="1800" dirty="0" smtClean="0">
                <a:solidFill>
                  <a:schemeClr val="tx1"/>
                </a:solidFill>
              </a:rPr>
              <a:t>week-end.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4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C000"/>
                </a:solidFill>
              </a:rPr>
              <a:t>2)</a:t>
            </a:r>
            <a:r>
              <a:rPr lang="fr-FR" dirty="0"/>
              <a:t> Ce que ce webinaire ne traitera </a:t>
            </a:r>
            <a:r>
              <a:rPr lang="fr-FR" dirty="0" err="1" smtClean="0"/>
              <a:t>paS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339" y="6041386"/>
            <a:ext cx="1682642" cy="66452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l="15081" t="17118" r="16245" b="13043"/>
          <a:stretch/>
        </p:blipFill>
        <p:spPr>
          <a:xfrm>
            <a:off x="10352691" y="494778"/>
            <a:ext cx="1114096" cy="113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5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D1BFE46-3641-0BE6-482B-6D536447A3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4914" y="1752412"/>
            <a:ext cx="6263067" cy="4171255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fr-FR" dirty="0" smtClean="0">
                <a:solidFill>
                  <a:schemeClr val="tx1"/>
                </a:solidFill>
              </a:rPr>
              <a:t>Constat :</a:t>
            </a:r>
          </a:p>
          <a:p>
            <a:pPr algn="just">
              <a:spcBef>
                <a:spcPts val="0"/>
              </a:spcBef>
            </a:pPr>
            <a:endParaRPr lang="fr-FR" dirty="0">
              <a:solidFill>
                <a:schemeClr val="tx1"/>
              </a:solidFill>
            </a:endParaRPr>
          </a:p>
          <a:p>
            <a:pPr marL="536575" indent="-342900" algn="just">
              <a:spcBef>
                <a:spcPts val="0"/>
              </a:spcBef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besoin d’une aide </a:t>
            </a:r>
            <a:r>
              <a:rPr lang="fr-FR" dirty="0">
                <a:solidFill>
                  <a:schemeClr val="tx1"/>
                </a:solidFill>
              </a:rPr>
              <a:t>pour les </a:t>
            </a:r>
            <a:r>
              <a:rPr lang="fr-FR" dirty="0" smtClean="0">
                <a:solidFill>
                  <a:schemeClr val="tx1"/>
                </a:solidFill>
              </a:rPr>
              <a:t>kinésithérapeutes, </a:t>
            </a:r>
            <a:r>
              <a:rPr lang="fr-FR" dirty="0">
                <a:solidFill>
                  <a:schemeClr val="tx1"/>
                </a:solidFill>
              </a:rPr>
              <a:t>car les règles de la NGAP et des facturations sont parfois complexes et </a:t>
            </a:r>
            <a:r>
              <a:rPr lang="fr-FR" dirty="0" smtClean="0">
                <a:solidFill>
                  <a:schemeClr val="tx1"/>
                </a:solidFill>
              </a:rPr>
              <a:t>évolutives, </a:t>
            </a:r>
            <a:endParaRPr lang="fr-FR" dirty="0" smtClean="0">
              <a:solidFill>
                <a:schemeClr val="tx1"/>
              </a:solidFill>
            </a:endParaRPr>
          </a:p>
          <a:p>
            <a:pPr marL="536575" indent="-342900" algn="just">
              <a:spcBef>
                <a:spcPts val="0"/>
              </a:spcBef>
              <a:buClr>
                <a:srgbClr val="FF6600"/>
              </a:buClr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536575" indent="-342900" algn="just">
              <a:spcBef>
                <a:spcPts val="0"/>
              </a:spcBef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nécessité d’un outil commun, pour </a:t>
            </a:r>
            <a:r>
              <a:rPr lang="fr-FR" dirty="0">
                <a:solidFill>
                  <a:schemeClr val="tx1"/>
                </a:solidFill>
              </a:rPr>
              <a:t>que l’interprétation des règles soit la même sur un maximum de </a:t>
            </a:r>
            <a:r>
              <a:rPr lang="fr-FR" dirty="0" smtClean="0">
                <a:solidFill>
                  <a:schemeClr val="tx1"/>
                </a:solidFill>
              </a:rPr>
              <a:t>sujets, </a:t>
            </a:r>
            <a:r>
              <a:rPr lang="fr-FR" dirty="0">
                <a:solidFill>
                  <a:schemeClr val="tx1"/>
                </a:solidFill>
              </a:rPr>
              <a:t>pour les partenaires conventionnels et sur l'ensemble des départements de la région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95A3C08-047A-EFCA-FC9F-6856ED2286E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5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A6B8295-4EC7-2A41-B3EF-360978FCC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C000"/>
                </a:solidFill>
              </a:rPr>
              <a:t>3)</a:t>
            </a:r>
            <a:r>
              <a:rPr lang="fr-FR" dirty="0"/>
              <a:t> Le guide </a:t>
            </a:r>
            <a:r>
              <a:rPr lang="fr-FR" dirty="0" smtClean="0"/>
              <a:t>PRATIQUE de </a:t>
            </a:r>
            <a:r>
              <a:rPr lang="fr-FR" dirty="0"/>
              <a:t>la </a:t>
            </a:r>
            <a:r>
              <a:rPr lang="fr-FR" dirty="0" smtClean="0"/>
              <a:t>NGAP EN MASSO-KINESITHERAPIE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339" y="6041386"/>
            <a:ext cx="1682642" cy="66452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8869" t="17899" r="30000" b="6276"/>
          <a:stretch/>
        </p:blipFill>
        <p:spPr>
          <a:xfrm rot="173606">
            <a:off x="7323913" y="2270173"/>
            <a:ext cx="4232810" cy="29532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121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D1BFE46-3641-0BE6-482B-6D536447A3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8660" y="1754733"/>
            <a:ext cx="11196000" cy="4141514"/>
          </a:xfrm>
        </p:spPr>
        <p:txBody>
          <a:bodyPr>
            <a:normAutofit/>
          </a:bodyPr>
          <a:lstStyle/>
          <a:p>
            <a:pPr marL="342900" indent="-342900" algn="just">
              <a:buClr>
                <a:srgbClr val="FF6600"/>
              </a:buClr>
              <a:buFont typeface="Symbol" panose="05050102010706020507" pitchFamily="18" charset="2"/>
              <a:buChar char=""/>
            </a:pPr>
            <a:r>
              <a:rPr lang="fr-FR" dirty="0" smtClean="0">
                <a:solidFill>
                  <a:schemeClr val="tx1"/>
                </a:solidFill>
              </a:rPr>
              <a:t>Premier </a:t>
            </a:r>
            <a:r>
              <a:rPr lang="fr-FR" dirty="0">
                <a:solidFill>
                  <a:schemeClr val="tx1"/>
                </a:solidFill>
              </a:rPr>
              <a:t>travail </a:t>
            </a:r>
            <a:r>
              <a:rPr lang="fr-FR" dirty="0" smtClean="0">
                <a:solidFill>
                  <a:schemeClr val="tx1"/>
                </a:solidFill>
              </a:rPr>
              <a:t>de la CPD </a:t>
            </a:r>
            <a:r>
              <a:rPr lang="fr-FR" sz="1500" dirty="0" smtClean="0">
                <a:solidFill>
                  <a:schemeClr val="tx1"/>
                </a:solidFill>
              </a:rPr>
              <a:t>(Commission paritaire départementale)</a:t>
            </a:r>
            <a:r>
              <a:rPr lang="fr-FR" dirty="0" smtClean="0">
                <a:solidFill>
                  <a:schemeClr val="tx1"/>
                </a:solidFill>
              </a:rPr>
              <a:t> Isère (2014) repris par </a:t>
            </a:r>
            <a:r>
              <a:rPr lang="fr-FR" dirty="0">
                <a:solidFill>
                  <a:schemeClr val="tx1"/>
                </a:solidFill>
              </a:rPr>
              <a:t>la </a:t>
            </a:r>
            <a:r>
              <a:rPr lang="fr-FR" dirty="0" smtClean="0">
                <a:solidFill>
                  <a:schemeClr val="tx1"/>
                </a:solidFill>
              </a:rPr>
              <a:t>CPR </a:t>
            </a:r>
            <a:r>
              <a:rPr lang="fr-FR" sz="1500" dirty="0" smtClean="0">
                <a:solidFill>
                  <a:schemeClr val="tx1"/>
                </a:solidFill>
              </a:rPr>
              <a:t>(Commission paritaire régionale)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en </a:t>
            </a:r>
            <a:r>
              <a:rPr lang="fr-FR" dirty="0" smtClean="0">
                <a:solidFill>
                  <a:schemeClr val="tx1"/>
                </a:solidFill>
              </a:rPr>
              <a:t>2015 (Philippe </a:t>
            </a:r>
            <a:r>
              <a:rPr lang="fr-FR" dirty="0">
                <a:solidFill>
                  <a:schemeClr val="tx1"/>
                </a:solidFill>
              </a:rPr>
              <a:t>Theuriau (</a:t>
            </a:r>
            <a:r>
              <a:rPr lang="fr-FR" sz="1400" dirty="0">
                <a:solidFill>
                  <a:schemeClr val="tx1"/>
                </a:solidFill>
              </a:rPr>
              <a:t>MK</a:t>
            </a:r>
            <a:r>
              <a:rPr lang="fr-FR" dirty="0">
                <a:solidFill>
                  <a:schemeClr val="tx1"/>
                </a:solidFill>
              </a:rPr>
              <a:t>) et Dr Nicolas </a:t>
            </a:r>
            <a:r>
              <a:rPr lang="fr-FR" dirty="0" smtClean="0">
                <a:solidFill>
                  <a:schemeClr val="tx1"/>
                </a:solidFill>
              </a:rPr>
              <a:t>Parrot). </a:t>
            </a:r>
          </a:p>
          <a:p>
            <a:pPr marL="714375" indent="-342900" algn="just">
              <a:buFont typeface="Symbol" panose="05050102010706020507" pitchFamily="18" charset="2"/>
              <a:buChar char=""/>
            </a:pPr>
            <a:r>
              <a:rPr lang="fr-FR" dirty="0" smtClean="0">
                <a:solidFill>
                  <a:schemeClr val="tx1"/>
                </a:solidFill>
              </a:rPr>
              <a:t>Le </a:t>
            </a:r>
            <a:r>
              <a:rPr lang="fr-FR" dirty="0">
                <a:solidFill>
                  <a:schemeClr val="tx1"/>
                </a:solidFill>
              </a:rPr>
              <a:t>premier guide pratique régional de la NGAP date du 05/02/2016.</a:t>
            </a:r>
          </a:p>
          <a:p>
            <a:pPr algn="just"/>
            <a:endParaRPr lang="fr-FR" dirty="0">
              <a:solidFill>
                <a:schemeClr val="tx1"/>
              </a:solidFill>
            </a:endParaRPr>
          </a:p>
          <a:p>
            <a:pPr marL="342900" indent="-342900" algn="just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Depuis, il existe au sein de la CPR un </a:t>
            </a:r>
            <a:r>
              <a:rPr lang="fr-FR" dirty="0" smtClean="0">
                <a:solidFill>
                  <a:schemeClr val="tx1"/>
                </a:solidFill>
              </a:rPr>
              <a:t>groupe de travail (membres </a:t>
            </a:r>
            <a:r>
              <a:rPr lang="fr-FR" dirty="0">
                <a:solidFill>
                  <a:schemeClr val="tx1"/>
                </a:solidFill>
              </a:rPr>
              <a:t>de la section professionnelle et de la section sociale) pour mettre à jour ce guide au fil des évolutions de la NGAP et des avenants conventionnels.</a:t>
            </a:r>
          </a:p>
          <a:p>
            <a:pPr marL="357188" algn="just"/>
            <a:r>
              <a:rPr lang="fr-FR" dirty="0">
                <a:solidFill>
                  <a:schemeClr val="tx1"/>
                </a:solidFill>
              </a:rPr>
              <a:t>C’est une élaboration </a:t>
            </a:r>
            <a:r>
              <a:rPr lang="fr-FR" dirty="0" smtClean="0">
                <a:solidFill>
                  <a:schemeClr val="tx1"/>
                </a:solidFill>
              </a:rPr>
              <a:t>paritaire, </a:t>
            </a:r>
            <a:r>
              <a:rPr lang="fr-FR" dirty="0">
                <a:solidFill>
                  <a:schemeClr val="tx1"/>
                </a:solidFill>
              </a:rPr>
              <a:t>au sein de la </a:t>
            </a:r>
            <a:r>
              <a:rPr lang="fr-FR" dirty="0" smtClean="0">
                <a:solidFill>
                  <a:schemeClr val="tx1"/>
                </a:solidFill>
              </a:rPr>
              <a:t>CPR </a:t>
            </a:r>
            <a:r>
              <a:rPr lang="fr-FR" dirty="0">
                <a:solidFill>
                  <a:schemeClr val="tx1"/>
                </a:solidFill>
              </a:rPr>
              <a:t>des kinésithérapeutes (représentants syndicaux, </a:t>
            </a:r>
            <a:r>
              <a:rPr lang="fr-FR" dirty="0" smtClean="0">
                <a:solidFill>
                  <a:schemeClr val="tx1"/>
                </a:solidFill>
              </a:rPr>
              <a:t>médecin-conseil</a:t>
            </a:r>
            <a:r>
              <a:rPr lang="fr-FR" dirty="0">
                <a:solidFill>
                  <a:schemeClr val="tx1"/>
                </a:solidFill>
              </a:rPr>
              <a:t>, direction de la CPAM de l’Ain et son personnel administratif</a:t>
            </a:r>
            <a:r>
              <a:rPr lang="fr-FR" dirty="0" smtClean="0">
                <a:solidFill>
                  <a:schemeClr val="tx1"/>
                </a:solidFill>
              </a:rPr>
              <a:t>).</a:t>
            </a:r>
            <a:endParaRPr lang="fr-FR" dirty="0">
              <a:solidFill>
                <a:schemeClr val="tx1"/>
              </a:solidFill>
            </a:endParaRPr>
          </a:p>
          <a:p>
            <a:pPr algn="just"/>
            <a:endParaRPr lang="fr-FR" dirty="0">
              <a:solidFill>
                <a:schemeClr val="tx1"/>
              </a:solidFill>
            </a:endParaRPr>
          </a:p>
          <a:p>
            <a:pPr algn="just"/>
            <a:endParaRPr lang="fr-FR" dirty="0">
              <a:solidFill>
                <a:schemeClr val="tx1"/>
              </a:solidFill>
            </a:endParaRPr>
          </a:p>
          <a:p>
            <a:pPr marL="342900" indent="-342900" algn="just">
              <a:buFontTx/>
              <a:buChar char="-"/>
            </a:pPr>
            <a:endParaRPr lang="fr-FR" dirty="0">
              <a:solidFill>
                <a:schemeClr val="tx1"/>
              </a:solidFill>
            </a:endParaRPr>
          </a:p>
          <a:p>
            <a:pPr algn="just"/>
            <a:endParaRPr lang="fr-FR" dirty="0">
              <a:solidFill>
                <a:schemeClr val="tx1"/>
              </a:solidFill>
            </a:endParaRPr>
          </a:p>
          <a:p>
            <a:pPr algn="just"/>
            <a:endParaRPr lang="fr-FR" dirty="0">
              <a:solidFill>
                <a:schemeClr val="tx1"/>
              </a:solidFill>
            </a:endParaRPr>
          </a:p>
          <a:p>
            <a:pPr algn="just"/>
            <a:endParaRPr lang="fr-FR" dirty="0">
              <a:solidFill>
                <a:schemeClr val="tx1"/>
              </a:solidFill>
            </a:endParaRPr>
          </a:p>
          <a:p>
            <a:pPr algn="just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95A3C08-047A-EFCA-FC9F-6856ED2286E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6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A6B8295-4EC7-2A41-B3EF-360978FCC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C000"/>
                </a:solidFill>
              </a:rPr>
              <a:t>3)</a:t>
            </a:r>
            <a:r>
              <a:rPr lang="fr-FR" dirty="0"/>
              <a:t> Le guide </a:t>
            </a:r>
            <a:r>
              <a:rPr lang="fr-FR" dirty="0" smtClean="0"/>
              <a:t>PRATIQUE de </a:t>
            </a:r>
            <a:r>
              <a:rPr lang="fr-FR" dirty="0"/>
              <a:t>la </a:t>
            </a:r>
            <a:r>
              <a:rPr lang="fr-FR" dirty="0" smtClean="0"/>
              <a:t>NGAP EN MASSO-KINESITHERAPIE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339" y="6041386"/>
            <a:ext cx="1682642" cy="66452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0171" y="2193986"/>
            <a:ext cx="1464489" cy="106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95A3C08-047A-EFCA-FC9F-6856ED2286E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7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A6B8295-4EC7-2A41-B3EF-360978FCC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C000"/>
                </a:solidFill>
              </a:rPr>
              <a:t>3)</a:t>
            </a:r>
            <a:r>
              <a:rPr lang="fr-FR" dirty="0"/>
              <a:t> Le guide </a:t>
            </a:r>
            <a:r>
              <a:rPr lang="fr-FR" dirty="0" smtClean="0"/>
              <a:t>PRATIQUE de </a:t>
            </a:r>
            <a:r>
              <a:rPr lang="fr-FR" dirty="0"/>
              <a:t>la </a:t>
            </a:r>
            <a:r>
              <a:rPr lang="fr-FR" dirty="0" smtClean="0"/>
              <a:t>NGAP EN MASSO-KINESITHERAPIE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339" y="6041386"/>
            <a:ext cx="1682642" cy="66452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016829" y="5529943"/>
            <a:ext cx="8044542" cy="13280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l="8927" t="17936" r="30358" b="5968"/>
          <a:stretch/>
        </p:blipFill>
        <p:spPr>
          <a:xfrm>
            <a:off x="2212780" y="1629072"/>
            <a:ext cx="7416996" cy="522892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9462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8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de la copie </a:t>
            </a:r>
            <a:r>
              <a:rPr lang="fr-FR" dirty="0" smtClean="0"/>
              <a:t>d’écran</a:t>
            </a:r>
            <a:endParaRPr lang="fr-FR" dirty="0"/>
          </a:p>
        </p:txBody>
      </p:sp>
      <p:sp>
        <p:nvSpPr>
          <p:cNvPr id="5" name="Espace réservé du texte 1"/>
          <p:cNvSpPr txBox="1">
            <a:spLocks/>
          </p:cNvSpPr>
          <p:nvPr/>
        </p:nvSpPr>
        <p:spPr>
          <a:xfrm>
            <a:off x="755469" y="1959927"/>
            <a:ext cx="10422019" cy="667659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415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0225" indent="-1714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809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Le guide à votre disposition sur les pages locales </a:t>
            </a:r>
            <a:r>
              <a:rPr lang="fr-FR" dirty="0">
                <a:solidFill>
                  <a:schemeClr val="tx1"/>
                </a:solidFill>
              </a:rPr>
              <a:t>d’ameli.fr depuis le </a:t>
            </a:r>
            <a:r>
              <a:rPr lang="fr-FR" dirty="0" smtClean="0">
                <a:solidFill>
                  <a:schemeClr val="tx1"/>
                </a:solidFill>
              </a:rPr>
              <a:t>2 janvier 2025</a:t>
            </a:r>
            <a:endParaRPr lang="fr-FR" dirty="0">
              <a:solidFill>
                <a:schemeClr val="tx1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11035" t="14472" r="42664" b="42033"/>
          <a:stretch/>
        </p:blipFill>
        <p:spPr>
          <a:xfrm>
            <a:off x="171450" y="2601544"/>
            <a:ext cx="4257603" cy="2404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6053" y="3523881"/>
            <a:ext cx="3890219" cy="2964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/>
          <a:srcRect t="26238"/>
          <a:stretch/>
        </p:blipFill>
        <p:spPr>
          <a:xfrm>
            <a:off x="7451087" y="4181475"/>
            <a:ext cx="4441598" cy="1865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7574912" y="5699125"/>
            <a:ext cx="4441598" cy="409575"/>
          </a:xfrm>
          <a:prstGeom prst="rec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300251" y="3599033"/>
            <a:ext cx="1471649" cy="409575"/>
          </a:xfrm>
          <a:prstGeom prst="rec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554146" y="5286375"/>
            <a:ext cx="1913329" cy="341483"/>
          </a:xfrm>
          <a:prstGeom prst="rec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7513000" y="4208398"/>
            <a:ext cx="4441598" cy="409575"/>
          </a:xfrm>
          <a:prstGeom prst="rec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822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9</a:t>
            </a:fld>
            <a:endParaRPr lang="fr-FR" dirty="0">
              <a:solidFill>
                <a:srgbClr val="0C419A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MAINTENANT, UN… 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809" y="1609595"/>
            <a:ext cx="5791702" cy="304826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339" y="6041386"/>
            <a:ext cx="168264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8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que PPT V3">
  <a:themeElements>
    <a:clrScheme name="CNAM">
      <a:dk1>
        <a:srgbClr val="0C419A"/>
      </a:dk1>
      <a:lt1>
        <a:sysClr val="window" lastClr="FFFFFF"/>
      </a:lt1>
      <a:dk2>
        <a:srgbClr val="007FAD"/>
      </a:dk2>
      <a:lt2>
        <a:srgbClr val="545859"/>
      </a:lt2>
      <a:accent1>
        <a:srgbClr val="298478"/>
      </a:accent1>
      <a:accent2>
        <a:srgbClr val="C74E5A"/>
      </a:accent2>
      <a:accent3>
        <a:srgbClr val="007FAD"/>
      </a:accent3>
      <a:accent4>
        <a:srgbClr val="A05EB5"/>
      </a:accent4>
      <a:accent5>
        <a:srgbClr val="5E74B8"/>
      </a:accent5>
      <a:accent6>
        <a:srgbClr val="E11A81"/>
      </a:accent6>
      <a:hlink>
        <a:srgbClr val="0C419A"/>
      </a:hlink>
      <a:folHlink>
        <a:srgbClr val="5458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NAM_Template_PowerPoint_v4" id="{26C22B8F-5E05-F14C-9CB3-B37F511AC7C6}" vid="{59AAAB99-C36C-9647-8E13-E76025E32F41}"/>
    </a:ext>
  </a:extLst>
</a:theme>
</file>

<file path=ppt/theme/theme2.xml><?xml version="1.0" encoding="utf-8"?>
<a:theme xmlns:a="http://schemas.openxmlformats.org/drawingml/2006/main" name="déc2020-MASQUE PPT de l'Assurance Maladie Réseau">
  <a:themeElements>
    <a:clrScheme name="CNAM">
      <a:dk1>
        <a:srgbClr val="0C419A"/>
      </a:dk1>
      <a:lt1>
        <a:sysClr val="window" lastClr="FFFFFF"/>
      </a:lt1>
      <a:dk2>
        <a:srgbClr val="007FAD"/>
      </a:dk2>
      <a:lt2>
        <a:srgbClr val="545859"/>
      </a:lt2>
      <a:accent1>
        <a:srgbClr val="298478"/>
      </a:accent1>
      <a:accent2>
        <a:srgbClr val="C74E5A"/>
      </a:accent2>
      <a:accent3>
        <a:srgbClr val="007FAD"/>
      </a:accent3>
      <a:accent4>
        <a:srgbClr val="A05EB5"/>
      </a:accent4>
      <a:accent5>
        <a:srgbClr val="5E74B8"/>
      </a:accent5>
      <a:accent6>
        <a:srgbClr val="E11A81"/>
      </a:accent6>
      <a:hlink>
        <a:srgbClr val="0C419A"/>
      </a:hlink>
      <a:folHlink>
        <a:srgbClr val="5458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NAM_Template_PowerPoint_v4" id="{26C22B8F-5E05-F14C-9CB3-B37F511AC7C6}" vid="{59AAAB99-C36C-9647-8E13-E76025E32F41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 PPT V3</Template>
  <TotalTime>17592</TotalTime>
  <Words>4409</Words>
  <Application>Microsoft Office PowerPoint</Application>
  <PresentationFormat>Grand écran</PresentationFormat>
  <Paragraphs>476</Paragraphs>
  <Slides>39</Slides>
  <Notes>36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Courier New</vt:lpstr>
      <vt:lpstr>Symbol</vt:lpstr>
      <vt:lpstr>Times New Roman</vt:lpstr>
      <vt:lpstr>masque PPT V3</vt:lpstr>
      <vt:lpstr>déc2020-MASQUE PPT de l'Assurance Maladie Réseau</vt:lpstr>
      <vt:lpstr>Présentation PowerPoint</vt:lpstr>
      <vt:lpstr>Webinaire régional Technique 11 février 2025  Le nouveau guide pratique de la NGAP en Auvergne-RhOne-ALPES (avenant 7 de la convention)</vt:lpstr>
      <vt:lpstr>1) Un webinaire : pourquoi ?</vt:lpstr>
      <vt:lpstr>2) Ce que ce webinaire ne traitera paS</vt:lpstr>
      <vt:lpstr>3) Le guide PRATIQUE de la NGAP EN MASSO-KINESITHERAPIE</vt:lpstr>
      <vt:lpstr>3) Le guide PRATIQUE de la NGAP EN MASSO-KINESITHERAPIE</vt:lpstr>
      <vt:lpstr>3) Le guide PRATIQUE de la NGAP EN MASSO-KINESITHERAPIE</vt:lpstr>
      <vt:lpstr>Présentation de la copie d’écran</vt:lpstr>
      <vt:lpstr>ET MAINTENANT, UN… </vt:lpstr>
      <vt:lpstr>4) Une NGAP évolutive</vt:lpstr>
      <vt:lpstr>5) Accès direct</vt:lpstr>
      <vt:lpstr>5) Accès direct</vt:lpstr>
      <vt:lpstr>5) Accès direct</vt:lpstr>
      <vt:lpstr>6) Télésoins (avenant 7 à la convention nationale, article 2.3.1)</vt:lpstr>
      <vt:lpstr>6) Télésoins</vt:lpstr>
      <vt:lpstr>7) Télé-expertise  (avenant 7 à la convention nationale, article 2.3.2)</vt:lpstr>
      <vt:lpstr>8) Renouvellements par le MK (suite loi RIST)</vt:lpstr>
      <vt:lpstr>8) LES renouvellements par le MK (suite loi RIST)</vt:lpstr>
      <vt:lpstr>9) LE BDK : aide à la cotation</vt:lpstr>
      <vt:lpstr>9) LE BDK : aide à la cotation</vt:lpstr>
      <vt:lpstr>9) LE BDK : aide à la cotation</vt:lpstr>
      <vt:lpstr>10) Champ de compétence        et prises en charge par l’assurance maladie </vt:lpstr>
      <vt:lpstr>10) Champ de compétence        et prises en charge par l’assurance maladie </vt:lpstr>
      <vt:lpstr>11) Demandes d’accord préalable        = pathologie soumise à « référentiel »</vt:lpstr>
      <vt:lpstr>11) Demandes d’accord préalable        = pathologie soumise à « référentiel »</vt:lpstr>
      <vt:lpstr>11) Demandes d’accord préalable        = pathologie soumise à « référentiel »</vt:lpstr>
      <vt:lpstr>12) Le principe de base de la NGAP</vt:lpstr>
      <vt:lpstr>12) Le principe de base de la NGAP</vt:lpstr>
      <vt:lpstr> 13) liste des chapitres du titre XIV de la NGAP</vt:lpstr>
      <vt:lpstr>13) liste des chapitres du titre XIV de la NGAP</vt:lpstr>
      <vt:lpstr>14)   Comment facturer la rééducation de          DEUX pathologies orthopédiques (article 1) ?</vt:lpstr>
      <vt:lpstr>14)   Comment facturer la rééducation de          deux pathologies orthopédiques (article 1) ?</vt:lpstr>
      <vt:lpstr>15) Focus « affections neurologiques »</vt:lpstr>
      <vt:lpstr>15) Focus « affections neurologiques »</vt:lpstr>
      <vt:lpstr>16) Les associations d’actes différents (à taux plein)       le même jour</vt:lpstr>
      <vt:lpstr>17) Facturation de 2 actes identiques (À taux plein)        le même jour</vt:lpstr>
      <vt:lpstr>Conclusion</vt:lpstr>
      <vt:lpstr>Présentation PowerPoint</vt:lpstr>
      <vt:lpstr>Présentation PowerPoint</vt:lpstr>
    </vt:vector>
  </TitlesOfParts>
  <Company>CNAMTS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  PRÉSENTATION</dc:title>
  <dc:creator>VATUS ISABELLE</dc:creator>
  <cp:lastModifiedBy>MERVAILLIE ALICE (DRSM AUVERGNE-RHONE-ALPES)</cp:lastModifiedBy>
  <cp:revision>1558</cp:revision>
  <cp:lastPrinted>2024-03-27T08:35:37Z</cp:lastPrinted>
  <dcterms:created xsi:type="dcterms:W3CDTF">2020-11-13T16:13:20Z</dcterms:created>
  <dcterms:modified xsi:type="dcterms:W3CDTF">2025-02-11T13:39:15Z</dcterms:modified>
</cp:coreProperties>
</file>